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</p:sldIdLst>
  <p:sldSz cy="5143500" cx="9144000"/>
  <p:notesSz cx="6858000" cy="9144000"/>
  <p:embeddedFontLst>
    <p:embeddedFont>
      <p:font typeface="Oswald"/>
      <p:regular r:id="rId15"/>
      <p:bold r:id="rId16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font" Target="fonts/Oswald-regular.fntdata"/><Relationship Id="rId14" Type="http://schemas.openxmlformats.org/officeDocument/2006/relationships/slide" Target="slides/slide10.xml"/><Relationship Id="rId16" Type="http://schemas.openxmlformats.org/officeDocument/2006/relationships/font" Target="fonts/Oswald-bold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ct val="100000"/>
              <a:buChar char="●"/>
              <a:defRPr sz="1100"/>
            </a:lvl1pPr>
            <a:lvl2pPr lvl="1">
              <a:spcBef>
                <a:spcPts val="0"/>
              </a:spcBef>
              <a:buSzPct val="100000"/>
              <a:buChar char="○"/>
              <a:defRPr sz="1100"/>
            </a:lvl2pPr>
            <a:lvl3pPr lvl="2">
              <a:spcBef>
                <a:spcPts val="0"/>
              </a:spcBef>
              <a:buSzPct val="100000"/>
              <a:buChar char="■"/>
              <a:defRPr sz="1100"/>
            </a:lvl3pPr>
            <a:lvl4pPr lvl="3">
              <a:spcBef>
                <a:spcPts val="0"/>
              </a:spcBef>
              <a:buSzPct val="100000"/>
              <a:buChar char="●"/>
              <a:defRPr sz="1100"/>
            </a:lvl4pPr>
            <a:lvl5pPr lvl="4">
              <a:spcBef>
                <a:spcPts val="0"/>
              </a:spcBef>
              <a:buSzPct val="100000"/>
              <a:buChar char="○"/>
              <a:defRPr sz="1100"/>
            </a:lvl5pPr>
            <a:lvl6pPr lvl="5">
              <a:spcBef>
                <a:spcPts val="0"/>
              </a:spcBef>
              <a:buSzPct val="100000"/>
              <a:buChar char="■"/>
              <a:defRPr sz="1100"/>
            </a:lvl6pPr>
            <a:lvl7pPr lvl="6">
              <a:spcBef>
                <a:spcPts val="0"/>
              </a:spcBef>
              <a:buSzPct val="100000"/>
              <a:buChar char="●"/>
              <a:defRPr sz="1100"/>
            </a:lvl7pPr>
            <a:lvl8pPr lvl="7">
              <a:spcBef>
                <a:spcPts val="0"/>
              </a:spcBef>
              <a:buSzPct val="100000"/>
              <a:buChar char="○"/>
              <a:defRPr sz="1100"/>
            </a:lvl8pPr>
            <a:lvl9pPr lvl="8">
              <a:spcBef>
                <a:spcPts val="0"/>
              </a:spcBef>
              <a:buSzPct val="1000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3" name="Shape 11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Did these villages have a government?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What kind of decisions did the heads of the household have to make?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Shape 5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Are there any root words here that help you guess the meaning of a word?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Shape 6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What was the biggest change of the Neolithic Era?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>
              <a:spcBef>
                <a:spcPts val="0"/>
              </a:spcBef>
              <a:buNone/>
            </a:pPr>
            <a:r>
              <a:rPr lang="en"/>
              <a:t>Why do you think this change was so important?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Shape 7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What does environment mean?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How did the environment change at the end of the last ice age?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How did people change their environment?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>
              <a:spcBef>
                <a:spcPts val="0"/>
              </a:spcBef>
              <a:buNone/>
            </a:pPr>
            <a:r>
              <a:rPr lang="en"/>
              <a:t>History of Domestication Chart: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When was the first animal domesticated?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When were chickens domesticated?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Were pigs domesticated before or after chickens?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Shape 7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How do you think a quern was used?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What are some differences between wild and domesticated plants? animals?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Shape 8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What might have affected which plants were domesticated?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>
              <a:spcBef>
                <a:spcPts val="0"/>
              </a:spcBef>
              <a:buNone/>
            </a:pPr>
            <a:r>
              <a:rPr lang="en"/>
              <a:t>Map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What are latitude and longitude?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In what latitudes were most early crops domesticated?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Why do you think that is?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Shape 9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Why do you think Early humans decided to farm? / Which cost or benefit do you think is most compelling?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Shape 10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Why didn’t Neanderthals make their shelters out of mud?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What do roof entrances suggest about the people of catalhoyuk?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How do you think they felt about their community?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How did they protect themselves?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What factors do you think helped Catalhoyuk become an important farming village?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Shape 10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What kind of material did flax make?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Who traded with whom?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How did farming lead to trade?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">
  <p:cSld name="Title slid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 algn="ctr">
              <a:spcBef>
                <a:spcPts val="0"/>
              </a:spcBef>
              <a:buSzPct val="100000"/>
              <a:defRPr sz="5200"/>
            </a:lvl1pPr>
            <a:lvl2pPr lvl="1" algn="ctr">
              <a:spcBef>
                <a:spcPts val="0"/>
              </a:spcBef>
              <a:buSzPct val="100000"/>
              <a:defRPr sz="5200"/>
            </a:lvl2pPr>
            <a:lvl3pPr lvl="2" algn="ctr">
              <a:spcBef>
                <a:spcPts val="0"/>
              </a:spcBef>
              <a:buSzPct val="100000"/>
              <a:defRPr sz="5200"/>
            </a:lvl3pPr>
            <a:lvl4pPr lvl="3" algn="ctr">
              <a:spcBef>
                <a:spcPts val="0"/>
              </a:spcBef>
              <a:buSzPct val="100000"/>
              <a:defRPr sz="5200"/>
            </a:lvl4pPr>
            <a:lvl5pPr lvl="4" algn="ctr">
              <a:spcBef>
                <a:spcPts val="0"/>
              </a:spcBef>
              <a:buSzPct val="100000"/>
              <a:defRPr sz="5200"/>
            </a:lvl5pPr>
            <a:lvl6pPr lvl="5" algn="ctr">
              <a:spcBef>
                <a:spcPts val="0"/>
              </a:spcBef>
              <a:buSzPct val="100000"/>
              <a:defRPr sz="5200"/>
            </a:lvl6pPr>
            <a:lvl7pPr lvl="6" algn="ctr">
              <a:spcBef>
                <a:spcPts val="0"/>
              </a:spcBef>
              <a:buSzPct val="100000"/>
              <a:defRPr sz="5200"/>
            </a:lvl7pPr>
            <a:lvl8pPr lvl="7" algn="ctr">
              <a:spcBef>
                <a:spcPts val="0"/>
              </a:spcBef>
              <a:buSzPct val="100000"/>
              <a:defRPr sz="5200"/>
            </a:lvl8pPr>
            <a:lvl9pPr lvl="8" algn="ctr">
              <a:spcBef>
                <a:spcPts val="0"/>
              </a:spcBef>
              <a:buSzPct val="100000"/>
              <a:defRPr sz="5200"/>
            </a:lvl9pPr>
          </a:lstStyle>
          <a:p/>
        </p:txBody>
      </p:sp>
      <p:sp>
        <p:nvSpPr>
          <p:cNvPr id="11" name="Shape 11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/>
        </p:txBody>
      </p:sp>
      <p:sp>
        <p:nvSpPr>
          <p:cNvPr id="12" name="Shape 12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Big 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/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/>
        </p:txBody>
      </p:sp>
      <p:sp>
        <p:nvSpPr>
          <p:cNvPr id="46" name="Shape 46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47" name="Shape 47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secHead">
  <p:cSld name="Section 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x">
  <p:cSld name="Title and 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woColTx">
  <p:cSld name="Title and two 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3" name="Shape 23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4" name="Shape 24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Only">
  <p:cSld name="Title 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One column 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30" name="Shape 30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1" name="Shape 31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Main 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34" name="Shape 34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ection title and 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7" name="Shape 37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/>
        </p:txBody>
      </p:sp>
      <p:sp>
        <p:nvSpPr>
          <p:cNvPr id="38" name="Shape 38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/>
        </p:txBody>
      </p:sp>
      <p:sp>
        <p:nvSpPr>
          <p:cNvPr id="39" name="Shape 3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40" name="Shape 40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Caption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/>
        </p:txBody>
      </p:sp>
      <p:sp>
        <p:nvSpPr>
          <p:cNvPr id="43" name="Shape 43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Char char="●"/>
              <a:defRPr sz="1800">
                <a:solidFill>
                  <a:schemeClr val="dk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○"/>
              <a:defRPr>
                <a:solidFill>
                  <a:schemeClr val="dk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■"/>
              <a:defRPr>
                <a:solidFill>
                  <a:schemeClr val="dk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●"/>
              <a:defRPr>
                <a:solidFill>
                  <a:schemeClr val="dk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○"/>
              <a:defRPr>
                <a:solidFill>
                  <a:schemeClr val="dk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■"/>
              <a:defRPr>
                <a:solidFill>
                  <a:schemeClr val="dk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●"/>
              <a:defRPr>
                <a:solidFill>
                  <a:schemeClr val="dk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○"/>
              <a:defRPr>
                <a:solidFill>
                  <a:schemeClr val="dk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jp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93C47D"/>
        </a:solid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latin typeface="Oswald"/>
                <a:ea typeface="Oswald"/>
                <a:cs typeface="Oswald"/>
                <a:sym typeface="Oswald"/>
              </a:rPr>
              <a:t>Ch. 2- Beginning of Civilization</a:t>
            </a:r>
          </a:p>
        </p:txBody>
      </p:sp>
      <p:sp>
        <p:nvSpPr>
          <p:cNvPr id="55" name="Shape 55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Section 1: Early Agriculture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rgbClr val="274E13"/>
                </a:solidFill>
                <a:latin typeface="Oswald"/>
                <a:ea typeface="Oswald"/>
                <a:cs typeface="Oswald"/>
                <a:sym typeface="Oswald"/>
              </a:rPr>
              <a:t>New Ways of Living</a:t>
            </a:r>
          </a:p>
        </p:txBody>
      </p:sp>
      <p:sp>
        <p:nvSpPr>
          <p:cNvPr id="116" name="Shape 1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-228600" lvl="0" marL="457200" rtl="0">
              <a:lnSpc>
                <a:spcPct val="150000"/>
              </a:lnSpc>
              <a:spcBef>
                <a:spcPts val="0"/>
              </a:spcBef>
            </a:pPr>
            <a:r>
              <a:rPr lang="en"/>
              <a:t>Social organization</a:t>
            </a:r>
          </a:p>
          <a:p>
            <a:pPr indent="-342900" lvl="1" marL="914400" rtl="0">
              <a:lnSpc>
                <a:spcPct val="150000"/>
              </a:lnSpc>
              <a:spcBef>
                <a:spcPts val="0"/>
              </a:spcBef>
              <a:buSzPct val="100000"/>
            </a:pPr>
            <a:r>
              <a:rPr lang="en" sz="1800"/>
              <a:t>At first, villages stayed small so decisions could be made</a:t>
            </a:r>
          </a:p>
          <a:p>
            <a:pPr indent="-342900" lvl="1" marL="914400" rtl="0">
              <a:lnSpc>
                <a:spcPct val="150000"/>
              </a:lnSpc>
              <a:spcBef>
                <a:spcPts val="0"/>
              </a:spcBef>
              <a:buSzPct val="100000"/>
            </a:pPr>
            <a:r>
              <a:rPr lang="en" sz="1800"/>
              <a:t>Most house were the same size</a:t>
            </a:r>
          </a:p>
          <a:p>
            <a:pPr indent="-342900" lvl="1" marL="914400" rtl="0">
              <a:lnSpc>
                <a:spcPct val="150000"/>
              </a:lnSpc>
              <a:spcBef>
                <a:spcPts val="0"/>
              </a:spcBef>
              <a:buSzPct val="100000"/>
            </a:pPr>
            <a:r>
              <a:rPr lang="en" sz="1800"/>
              <a:t>Permanent residence meant they could own more possessions</a:t>
            </a:r>
          </a:p>
          <a:p>
            <a:pPr indent="-342900" lvl="1" marL="914400">
              <a:lnSpc>
                <a:spcPct val="150000"/>
              </a:lnSpc>
              <a:spcBef>
                <a:spcPts val="0"/>
              </a:spcBef>
              <a:buSzPct val="100000"/>
            </a:pPr>
            <a:r>
              <a:rPr lang="en" sz="1800"/>
              <a:t>Social differences emerged once specialization developed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rgbClr val="274E13"/>
                </a:solidFill>
                <a:latin typeface="Oswald"/>
                <a:ea typeface="Oswald"/>
                <a:cs typeface="Oswald"/>
                <a:sym typeface="Oswald"/>
              </a:rPr>
              <a:t>Key Terms</a:t>
            </a:r>
          </a:p>
        </p:txBody>
      </p:sp>
      <p:sp>
        <p:nvSpPr>
          <p:cNvPr id="61" name="Shape 6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-228600" lvl="0" marL="457200" rtl="0">
              <a:lnSpc>
                <a:spcPct val="150000"/>
              </a:lnSpc>
              <a:spcBef>
                <a:spcPts val="0"/>
              </a:spcBef>
            </a:pPr>
            <a:r>
              <a:rPr lang="en" u="sng"/>
              <a:t>Revolution-</a:t>
            </a:r>
            <a:r>
              <a:rPr lang="en"/>
              <a:t> a complete change in ways of thinking, working, or living</a:t>
            </a:r>
          </a:p>
          <a:p>
            <a:pPr indent="-228600" lvl="0" marL="457200" rtl="0">
              <a:lnSpc>
                <a:spcPct val="150000"/>
              </a:lnSpc>
              <a:spcBef>
                <a:spcPts val="0"/>
              </a:spcBef>
            </a:pPr>
            <a:r>
              <a:rPr lang="en" u="sng"/>
              <a:t>Domesticate-</a:t>
            </a:r>
            <a:r>
              <a:rPr lang="en"/>
              <a:t> to change the growth of plants or behavior of animals in ways that are useful for humans.</a:t>
            </a:r>
          </a:p>
          <a:p>
            <a:pPr indent="-228600" lvl="0" marL="457200" rtl="0">
              <a:lnSpc>
                <a:spcPct val="150000"/>
              </a:lnSpc>
              <a:spcBef>
                <a:spcPts val="0"/>
              </a:spcBef>
            </a:pPr>
            <a:r>
              <a:rPr lang="en" u="sng"/>
              <a:t>Surplus-</a:t>
            </a:r>
            <a:r>
              <a:rPr lang="en"/>
              <a:t> more than you need to feed yourself</a:t>
            </a:r>
          </a:p>
          <a:p>
            <a:pPr indent="-228600" lvl="0" marL="457200">
              <a:lnSpc>
                <a:spcPct val="150000"/>
              </a:lnSpc>
              <a:spcBef>
                <a:spcPts val="0"/>
              </a:spcBef>
            </a:pPr>
            <a:r>
              <a:rPr lang="en" u="sng"/>
              <a:t>Specialization-</a:t>
            </a:r>
            <a:r>
              <a:rPr lang="en"/>
              <a:t> when someone spends more time and becomes an expert at a particular craft or profession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rgbClr val="274E13"/>
                </a:solidFill>
                <a:latin typeface="Oswald"/>
                <a:ea typeface="Oswald"/>
                <a:cs typeface="Oswald"/>
                <a:sym typeface="Oswald"/>
              </a:rPr>
              <a:t>Early Agriculture</a:t>
            </a:r>
          </a:p>
        </p:txBody>
      </p:sp>
      <p:sp>
        <p:nvSpPr>
          <p:cNvPr id="67" name="Shape 6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-228600" lvl="0" marL="457200" rtl="0">
              <a:lnSpc>
                <a:spcPct val="150000"/>
              </a:lnSpc>
              <a:spcBef>
                <a:spcPts val="0"/>
              </a:spcBef>
            </a:pPr>
            <a:r>
              <a:rPr lang="en"/>
              <a:t>Neolithic Era </a:t>
            </a:r>
          </a:p>
          <a:p>
            <a:pPr indent="-342900" lvl="1" marL="914400" rtl="0">
              <a:lnSpc>
                <a:spcPct val="150000"/>
              </a:lnSpc>
              <a:spcBef>
                <a:spcPts val="0"/>
              </a:spcBef>
              <a:buSzPct val="100000"/>
            </a:pPr>
            <a:r>
              <a:rPr lang="en" sz="1800"/>
              <a:t>New Stone Age</a:t>
            </a:r>
          </a:p>
          <a:p>
            <a:pPr indent="-342900" lvl="1" marL="914400" rtl="0">
              <a:lnSpc>
                <a:spcPct val="150000"/>
              </a:lnSpc>
              <a:spcBef>
                <a:spcPts val="0"/>
              </a:spcBef>
              <a:buSzPct val="100000"/>
            </a:pPr>
            <a:r>
              <a:rPr lang="en" sz="1800"/>
              <a:t>10,000 years ago</a:t>
            </a:r>
          </a:p>
          <a:p>
            <a:pPr indent="-342900" lvl="1" marL="914400" rtl="0">
              <a:lnSpc>
                <a:spcPct val="150000"/>
              </a:lnSpc>
              <a:spcBef>
                <a:spcPts val="0"/>
              </a:spcBef>
              <a:buSzPct val="100000"/>
            </a:pPr>
            <a:r>
              <a:rPr lang="en" sz="1800"/>
              <a:t>2 to 4 thousand year period</a:t>
            </a:r>
          </a:p>
          <a:p>
            <a:pPr indent="-228600" lvl="0" marL="457200" rtl="0">
              <a:lnSpc>
                <a:spcPct val="150000"/>
              </a:lnSpc>
              <a:spcBef>
                <a:spcPts val="0"/>
              </a:spcBef>
            </a:pPr>
            <a:r>
              <a:rPr lang="en"/>
              <a:t>Neolithic Agricultural Revolution- people learned how to farm</a:t>
            </a:r>
          </a:p>
          <a:p>
            <a:pPr indent="-342900" lvl="1" marL="914400" rtl="0">
              <a:lnSpc>
                <a:spcPct val="150000"/>
              </a:lnSpc>
              <a:spcBef>
                <a:spcPts val="0"/>
              </a:spcBef>
              <a:buSzPct val="100000"/>
            </a:pPr>
            <a:r>
              <a:rPr lang="en" sz="1800"/>
              <a:t>Less hunting</a:t>
            </a:r>
          </a:p>
          <a:p>
            <a:pPr indent="-342900" lvl="1" marL="914400">
              <a:lnSpc>
                <a:spcPct val="150000"/>
              </a:lnSpc>
              <a:spcBef>
                <a:spcPts val="0"/>
              </a:spcBef>
              <a:buSzPct val="100000"/>
            </a:pPr>
            <a:r>
              <a:rPr lang="en" sz="1800"/>
              <a:t>People settled in one place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/>
          <p:nvPr>
            <p:ph type="title"/>
          </p:nvPr>
        </p:nvSpPr>
        <p:spPr>
          <a:xfrm>
            <a:off x="311700" y="38017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274E13"/>
                </a:solidFill>
                <a:latin typeface="Oswald"/>
                <a:ea typeface="Oswald"/>
                <a:cs typeface="Oswald"/>
                <a:sym typeface="Oswald"/>
              </a:rPr>
              <a:t>The Birth of Farming</a:t>
            </a:r>
          </a:p>
        </p:txBody>
      </p:sp>
      <p:sp>
        <p:nvSpPr>
          <p:cNvPr id="73" name="Shape 73"/>
          <p:cNvSpPr txBox="1"/>
          <p:nvPr>
            <p:ph idx="1" type="body"/>
          </p:nvPr>
        </p:nvSpPr>
        <p:spPr>
          <a:xfrm>
            <a:off x="311700" y="990100"/>
            <a:ext cx="8520600" cy="34164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-228600" lvl="0" marL="457200" rtl="0">
              <a:lnSpc>
                <a:spcPct val="150000"/>
              </a:lnSpc>
              <a:spcBef>
                <a:spcPts val="0"/>
              </a:spcBef>
            </a:pPr>
            <a:r>
              <a:rPr lang="en"/>
              <a:t>End of Ice Age-&gt; some species died, others adapted</a:t>
            </a:r>
          </a:p>
          <a:p>
            <a:pPr indent="-228600" lvl="0" marL="457200" rtl="0">
              <a:lnSpc>
                <a:spcPct val="150000"/>
              </a:lnSpc>
              <a:spcBef>
                <a:spcPts val="0"/>
              </a:spcBef>
            </a:pPr>
            <a:r>
              <a:rPr lang="en"/>
              <a:t>Ppl found other sources of food</a:t>
            </a:r>
          </a:p>
          <a:p>
            <a:pPr indent="-228600" lvl="0" marL="457200" rtl="0">
              <a:lnSpc>
                <a:spcPct val="150000"/>
              </a:lnSpc>
              <a:spcBef>
                <a:spcPts val="0"/>
              </a:spcBef>
            </a:pPr>
            <a:r>
              <a:rPr lang="en"/>
              <a:t>Ppl cleared away brush with fire</a:t>
            </a:r>
          </a:p>
          <a:p>
            <a:pPr indent="-228600" lvl="0" marL="457200" rtl="0">
              <a:lnSpc>
                <a:spcPct val="150000"/>
              </a:lnSpc>
              <a:spcBef>
                <a:spcPts val="0"/>
              </a:spcBef>
            </a:pPr>
            <a:r>
              <a:rPr lang="en"/>
              <a:t>Ppl discovered how to plant seeds</a:t>
            </a:r>
          </a:p>
          <a:p>
            <a:pPr indent="-228600" lvl="1" marL="914400" rtl="0">
              <a:lnSpc>
                <a:spcPct val="150000"/>
              </a:lnSpc>
              <a:spcBef>
                <a:spcPts val="0"/>
              </a:spcBef>
            </a:pPr>
            <a:r>
              <a:rPr lang="en"/>
              <a:t>Grains, fruits, vegetables</a:t>
            </a:r>
          </a:p>
          <a:p>
            <a:pPr indent="-228600" lvl="0" marL="457200" rtl="0">
              <a:lnSpc>
                <a:spcPct val="150000"/>
              </a:lnSpc>
              <a:spcBef>
                <a:spcPts val="0"/>
              </a:spcBef>
            </a:pPr>
            <a:r>
              <a:rPr lang="en"/>
              <a:t>Ppl domesticated animals for:</a:t>
            </a:r>
          </a:p>
          <a:p>
            <a:pPr indent="-228600" lvl="1" marL="914400" rtl="0">
              <a:lnSpc>
                <a:spcPct val="150000"/>
              </a:lnSpc>
              <a:spcBef>
                <a:spcPts val="0"/>
              </a:spcBef>
            </a:pPr>
            <a:r>
              <a:rPr lang="en"/>
              <a:t>Meat</a:t>
            </a:r>
          </a:p>
          <a:p>
            <a:pPr indent="-228600" lvl="1" marL="914400" rtl="0">
              <a:lnSpc>
                <a:spcPct val="150000"/>
              </a:lnSpc>
              <a:spcBef>
                <a:spcPts val="0"/>
              </a:spcBef>
            </a:pPr>
            <a:r>
              <a:rPr lang="en"/>
              <a:t>Labor</a:t>
            </a:r>
          </a:p>
          <a:p>
            <a:pPr indent="-228600" lvl="1" marL="914400" rtl="0">
              <a:lnSpc>
                <a:spcPct val="150000"/>
              </a:lnSpc>
              <a:spcBef>
                <a:spcPts val="0"/>
              </a:spcBef>
            </a:pPr>
            <a:r>
              <a:rPr lang="en"/>
              <a:t>Protection</a:t>
            </a:r>
          </a:p>
          <a:p>
            <a:pPr indent="-228600" lvl="1" marL="914400" rtl="0">
              <a:lnSpc>
                <a:spcPct val="150000"/>
              </a:lnSpc>
              <a:spcBef>
                <a:spcPts val="0"/>
              </a:spcBef>
            </a:pPr>
            <a:r>
              <a:rPr lang="en"/>
              <a:t>Clothing</a:t>
            </a:r>
          </a:p>
        </p:txBody>
      </p:sp>
      <p:pic>
        <p:nvPicPr>
          <p:cNvPr id="74" name="Shape 7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210974" y="1853399"/>
            <a:ext cx="3299724" cy="2474799"/>
          </a:xfrm>
          <a:prstGeom prst="rect">
            <a:avLst/>
          </a:prstGeom>
          <a:noFill/>
          <a:ln>
            <a:noFill/>
          </a:ln>
        </p:spPr>
      </p:pic>
      <p:sp>
        <p:nvSpPr>
          <p:cNvPr id="75" name="Shape 75"/>
          <p:cNvSpPr txBox="1"/>
          <p:nvPr/>
        </p:nvSpPr>
        <p:spPr>
          <a:xfrm>
            <a:off x="6587525" y="4290975"/>
            <a:ext cx="863400" cy="171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Millet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/>
          <p:nvPr>
            <p:ph type="title"/>
          </p:nvPr>
        </p:nvSpPr>
        <p:spPr>
          <a:xfrm>
            <a:off x="311700" y="43227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274E13"/>
                </a:solidFill>
                <a:latin typeface="Oswald"/>
                <a:ea typeface="Oswald"/>
                <a:cs typeface="Oswald"/>
                <a:sym typeface="Oswald"/>
              </a:rPr>
              <a:t>The Birth of Farming</a:t>
            </a:r>
          </a:p>
        </p:txBody>
      </p:sp>
      <p:sp>
        <p:nvSpPr>
          <p:cNvPr id="81" name="Shape 81"/>
          <p:cNvSpPr txBox="1"/>
          <p:nvPr>
            <p:ph idx="1" type="body"/>
          </p:nvPr>
        </p:nvSpPr>
        <p:spPr>
          <a:xfrm>
            <a:off x="4048375" y="1296900"/>
            <a:ext cx="4831800" cy="34164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-228600" lvl="0" marL="457200" rtl="0">
              <a:lnSpc>
                <a:spcPct val="150000"/>
              </a:lnSpc>
              <a:spcBef>
                <a:spcPts val="0"/>
              </a:spcBef>
            </a:pPr>
            <a:r>
              <a:rPr lang="en"/>
              <a:t>Ppl were SELECTIVE- bred the preferable animals &amp; planted seeds from best crops</a:t>
            </a:r>
          </a:p>
          <a:p>
            <a:pPr indent="-228600" lvl="0" marL="457200" rtl="0">
              <a:lnSpc>
                <a:spcPct val="150000"/>
              </a:lnSpc>
              <a:spcBef>
                <a:spcPts val="0"/>
              </a:spcBef>
            </a:pPr>
            <a:r>
              <a:rPr lang="en"/>
              <a:t>New Tools:</a:t>
            </a:r>
          </a:p>
          <a:p>
            <a:pPr indent="-228600" lvl="1" marL="914400" rtl="0">
              <a:lnSpc>
                <a:spcPct val="150000"/>
              </a:lnSpc>
              <a:spcBef>
                <a:spcPts val="0"/>
              </a:spcBef>
            </a:pPr>
            <a:r>
              <a:rPr lang="en"/>
              <a:t>Axes to clear trees for more farmland</a:t>
            </a:r>
          </a:p>
          <a:p>
            <a:pPr indent="-228600" lvl="1" marL="914400" rtl="0">
              <a:lnSpc>
                <a:spcPct val="150000"/>
              </a:lnSpc>
              <a:spcBef>
                <a:spcPts val="0"/>
              </a:spcBef>
            </a:pPr>
            <a:r>
              <a:rPr lang="en"/>
              <a:t>Sickles to harvest grain</a:t>
            </a:r>
          </a:p>
          <a:p>
            <a:pPr indent="-228600" lvl="1" marL="914400" rtl="0">
              <a:lnSpc>
                <a:spcPct val="150000"/>
              </a:lnSpc>
              <a:spcBef>
                <a:spcPts val="0"/>
              </a:spcBef>
            </a:pPr>
            <a:r>
              <a:rPr lang="en"/>
              <a:t>Stone querns</a:t>
            </a:r>
          </a:p>
        </p:txBody>
      </p:sp>
      <p:pic>
        <p:nvPicPr>
          <p:cNvPr id="82" name="Shape 8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71575" y="1296888"/>
            <a:ext cx="3776800" cy="2832576"/>
          </a:xfrm>
          <a:prstGeom prst="rect">
            <a:avLst/>
          </a:prstGeom>
          <a:noFill/>
          <a:ln>
            <a:noFill/>
          </a:ln>
        </p:spPr>
      </p:pic>
      <p:sp>
        <p:nvSpPr>
          <p:cNvPr id="83" name="Shape 83"/>
          <p:cNvSpPr txBox="1"/>
          <p:nvPr/>
        </p:nvSpPr>
        <p:spPr>
          <a:xfrm>
            <a:off x="1771525" y="4129475"/>
            <a:ext cx="1220700" cy="223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Quern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274E13"/>
                </a:solidFill>
                <a:latin typeface="Oswald"/>
                <a:ea typeface="Oswald"/>
                <a:cs typeface="Oswald"/>
                <a:sym typeface="Oswald"/>
              </a:rPr>
              <a:t>The Spread of Farming</a:t>
            </a:r>
          </a:p>
        </p:txBody>
      </p:sp>
      <p:sp>
        <p:nvSpPr>
          <p:cNvPr id="89" name="Shape 89"/>
          <p:cNvSpPr txBox="1"/>
          <p:nvPr>
            <p:ph idx="1" type="body"/>
          </p:nvPr>
        </p:nvSpPr>
        <p:spPr>
          <a:xfrm>
            <a:off x="311700" y="1152475"/>
            <a:ext cx="5509200" cy="34164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-228600" lvl="0" marL="457200" rtl="0">
              <a:lnSpc>
                <a:spcPct val="150000"/>
              </a:lnSpc>
              <a:spcBef>
                <a:spcPts val="0"/>
              </a:spcBef>
            </a:pPr>
            <a:r>
              <a:rPr lang="en"/>
              <a:t>10,000 years ago, Southwest Asia grew wheat, cotton, beans</a:t>
            </a:r>
          </a:p>
          <a:p>
            <a:pPr indent="-228600" lvl="0" marL="457200" rtl="0">
              <a:lnSpc>
                <a:spcPct val="150000"/>
              </a:lnSpc>
              <a:spcBef>
                <a:spcPts val="0"/>
              </a:spcBef>
            </a:pPr>
            <a:r>
              <a:rPr lang="en"/>
              <a:t>Chinese agriculture started with rice; further North millet was grown</a:t>
            </a:r>
          </a:p>
          <a:p>
            <a:pPr indent="-228600" lvl="0" marL="457200" rtl="0">
              <a:lnSpc>
                <a:spcPct val="150000"/>
              </a:lnSpc>
              <a:spcBef>
                <a:spcPts val="0"/>
              </a:spcBef>
            </a:pPr>
            <a:r>
              <a:rPr lang="en"/>
              <a:t>The Americas domesticated gourds, grew potatoes, beans, and squash</a:t>
            </a:r>
          </a:p>
          <a:p>
            <a:pPr indent="-228600" lvl="0" marL="457200" rtl="0">
              <a:lnSpc>
                <a:spcPct val="150000"/>
              </a:lnSpc>
              <a:spcBef>
                <a:spcPts val="0"/>
              </a:spcBef>
            </a:pPr>
            <a:r>
              <a:rPr lang="en"/>
              <a:t>Africa grew sorghum and yams among other crops</a:t>
            </a:r>
          </a:p>
        </p:txBody>
      </p:sp>
      <p:pic>
        <p:nvPicPr>
          <p:cNvPr id="90" name="Shape 9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170726" y="855999"/>
            <a:ext cx="2691375" cy="3588449"/>
          </a:xfrm>
          <a:prstGeom prst="rect">
            <a:avLst/>
          </a:prstGeom>
          <a:noFill/>
          <a:ln>
            <a:noFill/>
          </a:ln>
        </p:spPr>
      </p:pic>
      <p:sp>
        <p:nvSpPr>
          <p:cNvPr id="91" name="Shape 91"/>
          <p:cNvSpPr txBox="1"/>
          <p:nvPr/>
        </p:nvSpPr>
        <p:spPr>
          <a:xfrm>
            <a:off x="7093725" y="4444450"/>
            <a:ext cx="1198500" cy="342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Sorghum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274E13"/>
                </a:solidFill>
                <a:latin typeface="Oswald"/>
                <a:ea typeface="Oswald"/>
                <a:cs typeface="Oswald"/>
                <a:sym typeface="Oswald"/>
              </a:rPr>
              <a:t>The Spread of Farming</a:t>
            </a:r>
          </a:p>
        </p:txBody>
      </p:sp>
      <p:sp>
        <p:nvSpPr>
          <p:cNvPr id="97" name="Shape 97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lnSpc>
                <a:spcPct val="150000"/>
              </a:lnSpc>
              <a:spcBef>
                <a:spcPts val="0"/>
              </a:spcBef>
              <a:buNone/>
            </a:pPr>
            <a:r>
              <a:rPr lang="en" sz="1800"/>
              <a:t>Costs of Farming</a:t>
            </a:r>
          </a:p>
          <a:p>
            <a:pPr indent="-342900" lvl="0" marL="457200" rtl="0">
              <a:lnSpc>
                <a:spcPct val="150000"/>
              </a:lnSpc>
              <a:spcBef>
                <a:spcPts val="0"/>
              </a:spcBef>
              <a:buSzPct val="100000"/>
            </a:pPr>
            <a:r>
              <a:rPr lang="en" sz="1800"/>
              <a:t>Required a lot of time and energy</a:t>
            </a:r>
          </a:p>
          <a:p>
            <a:pPr indent="-342900" lvl="0" marL="457200" rtl="0">
              <a:lnSpc>
                <a:spcPct val="150000"/>
              </a:lnSpc>
              <a:spcBef>
                <a:spcPts val="0"/>
              </a:spcBef>
              <a:buSzPct val="100000"/>
            </a:pPr>
            <a:r>
              <a:rPr lang="en" sz="1800"/>
              <a:t>Risk of crop failure</a:t>
            </a:r>
          </a:p>
          <a:p>
            <a:pPr indent="-342900" lvl="0" marL="457200" rtl="0">
              <a:lnSpc>
                <a:spcPct val="150000"/>
              </a:lnSpc>
              <a:spcBef>
                <a:spcPts val="0"/>
              </a:spcBef>
              <a:buSzPct val="100000"/>
            </a:pPr>
            <a:r>
              <a:rPr lang="en" sz="1800"/>
              <a:t>Dangers of attack from nomads</a:t>
            </a:r>
          </a:p>
        </p:txBody>
      </p:sp>
      <p:sp>
        <p:nvSpPr>
          <p:cNvPr id="98" name="Shape 98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lnSpc>
                <a:spcPct val="150000"/>
              </a:lnSpc>
              <a:spcBef>
                <a:spcPts val="0"/>
              </a:spcBef>
              <a:buNone/>
            </a:pPr>
            <a:r>
              <a:rPr lang="en" sz="1800"/>
              <a:t>Benefits of Farming</a:t>
            </a:r>
          </a:p>
          <a:p>
            <a:pPr indent="-342900" lvl="0" marL="457200" rtl="0">
              <a:lnSpc>
                <a:spcPct val="150000"/>
              </a:lnSpc>
              <a:spcBef>
                <a:spcPts val="0"/>
              </a:spcBef>
              <a:buSzPct val="100000"/>
            </a:pPr>
            <a:r>
              <a:rPr lang="en" sz="1800"/>
              <a:t>Produced more food</a:t>
            </a:r>
          </a:p>
          <a:p>
            <a:pPr indent="-342900" lvl="0" marL="457200" rtl="0">
              <a:lnSpc>
                <a:spcPct val="150000"/>
              </a:lnSpc>
              <a:spcBef>
                <a:spcPts val="0"/>
              </a:spcBef>
              <a:buSzPct val="100000"/>
            </a:pPr>
            <a:r>
              <a:rPr lang="en" sz="1800"/>
              <a:t>Required less land than hunting</a:t>
            </a:r>
          </a:p>
          <a:p>
            <a:pPr indent="-342900" lvl="0" marL="457200" rtl="0">
              <a:lnSpc>
                <a:spcPct val="150000"/>
              </a:lnSpc>
              <a:spcBef>
                <a:spcPts val="0"/>
              </a:spcBef>
              <a:buSzPct val="100000"/>
            </a:pPr>
            <a:r>
              <a:rPr lang="en" sz="1800"/>
              <a:t>Allowed for permanent settlements and specialization</a:t>
            </a:r>
          </a:p>
          <a:p>
            <a:pPr indent="-342900" lvl="0" marL="457200" rtl="0">
              <a:lnSpc>
                <a:spcPct val="150000"/>
              </a:lnSpc>
              <a:spcBef>
                <a:spcPts val="0"/>
              </a:spcBef>
              <a:buSzPct val="100000"/>
            </a:pPr>
            <a:r>
              <a:rPr lang="en" sz="1800"/>
              <a:t>New sources of material for clothing</a:t>
            </a:r>
          </a:p>
          <a:p>
            <a:pPr lvl="0" rtl="0">
              <a:lnSpc>
                <a:spcPct val="150000"/>
              </a:lnSpc>
              <a:spcBef>
                <a:spcPts val="0"/>
              </a:spcBef>
              <a:buNone/>
            </a:pPr>
            <a:r>
              <a:t/>
            </a:r>
            <a:endParaRPr sz="18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274E13"/>
                </a:solidFill>
                <a:latin typeface="Oswald"/>
                <a:ea typeface="Oswald"/>
                <a:cs typeface="Oswald"/>
                <a:sym typeface="Oswald"/>
              </a:rPr>
              <a:t>New Ways of Living</a:t>
            </a:r>
          </a:p>
        </p:txBody>
      </p:sp>
      <p:sp>
        <p:nvSpPr>
          <p:cNvPr id="104" name="Shape 104"/>
          <p:cNvSpPr txBox="1"/>
          <p:nvPr>
            <p:ph idx="1" type="body"/>
          </p:nvPr>
        </p:nvSpPr>
        <p:spPr>
          <a:xfrm>
            <a:off x="311700" y="923875"/>
            <a:ext cx="8520600" cy="34164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-228600" lvl="0" marL="457200" rtl="0">
              <a:lnSpc>
                <a:spcPct val="115000"/>
              </a:lnSpc>
              <a:spcBef>
                <a:spcPts val="0"/>
              </a:spcBef>
            </a:pPr>
            <a:r>
              <a:rPr lang="en"/>
              <a:t>New kinds of shelter: used mud and straw, which the sun baked and hardened.</a:t>
            </a:r>
          </a:p>
          <a:p>
            <a:pPr indent="-228600" lvl="0" marL="457200" rtl="0">
              <a:lnSpc>
                <a:spcPct val="115000"/>
              </a:lnSpc>
              <a:spcBef>
                <a:spcPts val="0"/>
              </a:spcBef>
            </a:pPr>
            <a:r>
              <a:rPr lang="en" u="sng"/>
              <a:t>Çatalhöyük (chah tahl hyoo YOOK) - 8,000 y.a.</a:t>
            </a:r>
          </a:p>
          <a:p>
            <a:pPr indent="-228600" lvl="0" marL="914400" rtl="0">
              <a:lnSpc>
                <a:spcPct val="115000"/>
              </a:lnSpc>
              <a:spcBef>
                <a:spcPts val="0"/>
              </a:spcBef>
            </a:pPr>
            <a:r>
              <a:rPr lang="en"/>
              <a:t>Largest</a:t>
            </a:r>
            <a:r>
              <a:rPr lang="en"/>
              <a:t> known farming settlement from Neolithic Era</a:t>
            </a:r>
          </a:p>
          <a:p>
            <a:pPr indent="-228600" lvl="0" marL="914400" rtl="0">
              <a:lnSpc>
                <a:spcPct val="115000"/>
              </a:lnSpc>
              <a:spcBef>
                <a:spcPts val="0"/>
              </a:spcBef>
            </a:pPr>
            <a:r>
              <a:rPr lang="en"/>
              <a:t>Population: few thousand ppl</a:t>
            </a:r>
          </a:p>
          <a:p>
            <a:pPr indent="-228600" lvl="0" marL="914400" rtl="0">
              <a:lnSpc>
                <a:spcPct val="115000"/>
              </a:lnSpc>
              <a:spcBef>
                <a:spcPts val="0"/>
              </a:spcBef>
            </a:pPr>
            <a:r>
              <a:rPr lang="en"/>
              <a:t>Water and building materials were easily available</a:t>
            </a:r>
          </a:p>
          <a:p>
            <a:pPr indent="-228600" lvl="0" marL="914400" rtl="0">
              <a:lnSpc>
                <a:spcPct val="115000"/>
              </a:lnSpc>
              <a:spcBef>
                <a:spcPts val="0"/>
              </a:spcBef>
            </a:pPr>
            <a:r>
              <a:rPr lang="en"/>
              <a:t>Tightly packed houses, shared walls, very few streets</a:t>
            </a:r>
          </a:p>
          <a:p>
            <a:pPr indent="-228600" lvl="0" marL="914400" rtl="0">
              <a:lnSpc>
                <a:spcPct val="115000"/>
              </a:lnSpc>
              <a:spcBef>
                <a:spcPts val="0"/>
              </a:spcBef>
            </a:pPr>
            <a:r>
              <a:rPr lang="en"/>
              <a:t>Buried dead below floors</a:t>
            </a:r>
          </a:p>
          <a:p>
            <a:pPr indent="-228600" lvl="0" marL="914400" rtl="0">
              <a:lnSpc>
                <a:spcPct val="115000"/>
              </a:lnSpc>
              <a:spcBef>
                <a:spcPts val="0"/>
              </a:spcBef>
            </a:pPr>
            <a:r>
              <a:rPr lang="en"/>
              <a:t>Entrances on roofs</a:t>
            </a:r>
          </a:p>
          <a:p>
            <a:pPr indent="-228600" lvl="0" marL="914400" rtl="0">
              <a:lnSpc>
                <a:spcPct val="115000"/>
              </a:lnSpc>
              <a:spcBef>
                <a:spcPts val="0"/>
              </a:spcBef>
            </a:pPr>
            <a:r>
              <a:rPr lang="en"/>
              <a:t>Each home had its own kitchen, rich with artwork</a:t>
            </a:r>
          </a:p>
          <a:p>
            <a:pPr indent="-228600" lvl="0" marL="914400" rtl="0">
              <a:lnSpc>
                <a:spcPct val="115000"/>
              </a:lnSpc>
              <a:spcBef>
                <a:spcPts val="0"/>
              </a:spcBef>
            </a:pPr>
            <a:r>
              <a:rPr lang="en"/>
              <a:t>Grew grains, raised sheep and goats</a:t>
            </a:r>
          </a:p>
          <a:p>
            <a:pPr indent="-228600" lvl="0" marL="914400" rtl="0">
              <a:lnSpc>
                <a:spcPct val="115000"/>
              </a:lnSpc>
              <a:spcBef>
                <a:spcPts val="0"/>
              </a:spcBef>
            </a:pPr>
            <a:r>
              <a:rPr lang="en"/>
              <a:t>Gathered in a large shrine room to worship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274E13"/>
                </a:solidFill>
                <a:latin typeface="Oswald"/>
                <a:ea typeface="Oswald"/>
                <a:cs typeface="Oswald"/>
                <a:sym typeface="Oswald"/>
              </a:rPr>
              <a:t>New Ways of Living</a:t>
            </a:r>
          </a:p>
        </p:txBody>
      </p:sp>
      <p:sp>
        <p:nvSpPr>
          <p:cNvPr id="110" name="Shape 11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-228600" lvl="0" marL="457200" rtl="0">
              <a:lnSpc>
                <a:spcPct val="150000"/>
              </a:lnSpc>
              <a:spcBef>
                <a:spcPts val="0"/>
              </a:spcBef>
            </a:pPr>
            <a:r>
              <a:rPr lang="en"/>
              <a:t>New kinds of clothing</a:t>
            </a:r>
          </a:p>
          <a:p>
            <a:pPr indent="-228600" lvl="1" marL="914400" rtl="0">
              <a:lnSpc>
                <a:spcPct val="150000"/>
              </a:lnSpc>
              <a:spcBef>
                <a:spcPts val="0"/>
              </a:spcBef>
            </a:pPr>
            <a:r>
              <a:rPr lang="en"/>
              <a:t>Farming provided other materials: cotton, flax, wool, etc</a:t>
            </a:r>
          </a:p>
          <a:p>
            <a:pPr indent="-228600" lvl="1" marL="914400" rtl="0">
              <a:lnSpc>
                <a:spcPct val="150000"/>
              </a:lnSpc>
              <a:spcBef>
                <a:spcPts val="0"/>
              </a:spcBef>
            </a:pPr>
            <a:r>
              <a:rPr lang="en"/>
              <a:t>Woven yarn or thread instead of animal furs or hides</a:t>
            </a:r>
          </a:p>
          <a:p>
            <a:pPr indent="-228600" lvl="0" marL="457200" rtl="0">
              <a:lnSpc>
                <a:spcPct val="150000"/>
              </a:lnSpc>
              <a:spcBef>
                <a:spcPts val="0"/>
              </a:spcBef>
            </a:pPr>
            <a:r>
              <a:rPr lang="en"/>
              <a:t>Some families could raise a surplus -&gt; population grew</a:t>
            </a:r>
          </a:p>
          <a:p>
            <a:pPr indent="-228600" lvl="0" marL="457200" rtl="0">
              <a:lnSpc>
                <a:spcPct val="150000"/>
              </a:lnSpc>
              <a:spcBef>
                <a:spcPts val="0"/>
              </a:spcBef>
            </a:pPr>
            <a:r>
              <a:rPr lang="en"/>
              <a:t>A surplus meant not everyone had to farm</a:t>
            </a:r>
          </a:p>
          <a:p>
            <a:pPr indent="-228600" lvl="0" marL="457200" rtl="0">
              <a:lnSpc>
                <a:spcPct val="150000"/>
              </a:lnSpc>
              <a:spcBef>
                <a:spcPts val="0"/>
              </a:spcBef>
            </a:pPr>
            <a:r>
              <a:rPr lang="en"/>
              <a:t>They could specialize in a different craft or skill and trade</a:t>
            </a:r>
          </a:p>
          <a:p>
            <a:pPr indent="-228600" lvl="1" marL="914400" rtl="0">
              <a:lnSpc>
                <a:spcPct val="150000"/>
              </a:lnSpc>
              <a:spcBef>
                <a:spcPts val="0"/>
              </a:spcBef>
            </a:pPr>
            <a:r>
              <a:rPr lang="en"/>
              <a:t>Toolmakers</a:t>
            </a:r>
          </a:p>
          <a:p>
            <a:pPr indent="-228600" lvl="1" marL="914400" rtl="0">
              <a:lnSpc>
                <a:spcPct val="150000"/>
              </a:lnSpc>
              <a:spcBef>
                <a:spcPts val="0"/>
              </a:spcBef>
            </a:pPr>
            <a:r>
              <a:rPr lang="en"/>
              <a:t>Potters</a:t>
            </a:r>
          </a:p>
          <a:p>
            <a:pPr indent="-228600" lvl="1" marL="914400" rtl="0">
              <a:lnSpc>
                <a:spcPct val="150000"/>
              </a:lnSpc>
              <a:spcBef>
                <a:spcPts val="0"/>
              </a:spcBef>
            </a:pPr>
            <a:r>
              <a:rPr lang="en"/>
              <a:t>Weavers </a:t>
            </a:r>
          </a:p>
          <a:p>
            <a:pPr indent="-228600" lvl="1" marL="914400" rtl="0">
              <a:lnSpc>
                <a:spcPct val="150000"/>
              </a:lnSpc>
              <a:spcBef>
                <a:spcPts val="0"/>
              </a:spcBef>
            </a:pPr>
            <a:r>
              <a:rPr lang="en"/>
              <a:t>Some metalworkers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