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  <p:embeddedFont>
      <p:font typeface="Maven Pro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slide" Target="slides/slide1.xml"/><Relationship Id="rId19" Type="http://schemas.openxmlformats.org/officeDocument/2006/relationships/font" Target="fonts/MavenPro-bold.fntdata"/><Relationship Id="rId6" Type="http://schemas.openxmlformats.org/officeDocument/2006/relationships/slide" Target="slides/slide2.xml"/><Relationship Id="rId18" Type="http://schemas.openxmlformats.org/officeDocument/2006/relationships/font" Target="fonts/MavenPr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does it mean to “step down”?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Shape 3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does it mean to “step down”?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1" cy="1732548"/>
            <a:chOff x="7343003" y="3409675"/>
            <a:chExt cx="1691421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0"/>
              <a:ext cx="316800" cy="688512"/>
              <a:chOff x="7343003" y="4453710"/>
              <a:chExt cx="316800" cy="688512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7" y="3757688"/>
              <a:ext cx="316800" cy="1384535"/>
              <a:chOff x="8259417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7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7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7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7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2" y="0"/>
            <a:ext cx="3814072" cy="3839102"/>
            <a:chOff x="5043502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8" y="3480727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1" y="2704283"/>
              <a:ext cx="635219" cy="635218"/>
              <a:chOff x="6725724" y="2701259"/>
              <a:chExt cx="1208100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59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59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7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19" y="179237"/>
              <a:ext cx="873164" cy="873002"/>
              <a:chOff x="7754428" y="208724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4"/>
              <a:ext cx="2576999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2" y="460309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8" y="867729"/>
              <a:ext cx="1554222" cy="155422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8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2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1" y="4099200"/>
            <a:ext cx="9144035" cy="1044300"/>
            <a:chOff x="51" y="4099200"/>
            <a:chExt cx="9144035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1" y="4309200"/>
              <a:ext cx="231621" cy="834300"/>
              <a:chOff x="2688736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1" cy="1044300"/>
              <a:chOff x="2688736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6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0" y="4309200"/>
              <a:ext cx="231621" cy="834300"/>
              <a:chOff x="2688736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1" cy="624600"/>
              <a:chOff x="2688736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2" y="4099200"/>
              <a:ext cx="231600" cy="1044300"/>
              <a:chOff x="1856752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2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1" y="4518900"/>
              <a:ext cx="231600" cy="624600"/>
              <a:chOff x="2599461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0" y="4099200"/>
              <a:ext cx="231600" cy="1044300"/>
              <a:chOff x="3342170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0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3" y="4309200"/>
              <a:ext cx="231600" cy="834300"/>
              <a:chOff x="4456233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2" y="4309200"/>
              <a:ext cx="231600" cy="834300"/>
              <a:chOff x="5198942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1" y="4309200"/>
              <a:ext cx="231600" cy="834300"/>
              <a:chOff x="5941651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0" y="4309200"/>
              <a:ext cx="231600" cy="834300"/>
              <a:chOff x="6684360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4" y="4518900"/>
              <a:ext cx="231600" cy="624600"/>
              <a:chOff x="7055714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8" y="4309200"/>
              <a:ext cx="231600" cy="834300"/>
              <a:chOff x="8169778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69" y="4309200"/>
              <a:ext cx="231600" cy="834300"/>
              <a:chOff x="7427069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6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6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6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6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2" y="4518900"/>
              <a:ext cx="231600" cy="624600"/>
              <a:chOff x="8541132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7" y="4309200"/>
              <a:ext cx="231600" cy="834300"/>
              <a:chOff x="8912487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8" y="3405"/>
            <a:ext cx="1233214" cy="1384535"/>
            <a:chOff x="146768" y="3405"/>
            <a:chExt cx="1233214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5"/>
              <a:ext cx="316800" cy="688512"/>
              <a:chOff x="1063183" y="3405"/>
              <a:chExt cx="316800" cy="688512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5" y="3405"/>
              <a:ext cx="316800" cy="1036523"/>
              <a:chOff x="604975" y="3405"/>
              <a:chExt cx="316800" cy="1036523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5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5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5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8" y="3405"/>
              <a:ext cx="316800" cy="1384535"/>
              <a:chOff x="146768" y="3405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8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8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8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8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3" y="2904008"/>
            <a:ext cx="2186147" cy="2239500"/>
            <a:chOff x="6775083" y="2904008"/>
            <a:chExt cx="2186147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3" y="4253708"/>
              <a:ext cx="409500" cy="889800"/>
              <a:chOff x="6775083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3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3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5" y="3354008"/>
              <a:ext cx="409500" cy="1789500"/>
              <a:chOff x="7959515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5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5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5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5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0" cy="2601689"/>
            <a:chOff x="6790514" y="1306"/>
            <a:chExt cx="2267450" cy="2601689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4" y="1306"/>
              <a:ext cx="1990500" cy="1990200"/>
              <a:chOff x="7067464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4"/>
                <a:ext cx="1425647" cy="14254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5" y="1807996"/>
              <a:ext cx="795000" cy="795000"/>
              <a:chOff x="8207125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2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6"/>
              <a:ext cx="548700" cy="548700"/>
              <a:chOff x="6790514" y="118856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2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2" y="3847118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824000" y="1613812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3.1 - The Civilization of Sumer</a:t>
            </a:r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3, Fertile Crescent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Key Terms</a:t>
            </a:r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1303800" y="743525"/>
            <a:ext cx="7558800" cy="30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Fertile Crescent-</a:t>
            </a:r>
            <a:r>
              <a:rPr lang="en" sz="1800"/>
              <a:t> a region in the Middle East that stretches in a crescent-shaped curve from the Persian Gulf to the Mediterranean Sea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Mesopotamia-</a:t>
            </a:r>
            <a:r>
              <a:rPr lang="en" sz="1800"/>
              <a:t> a wide flat plain in present-day Iraq. (In the Fertile Crescent)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Irrigate-</a:t>
            </a:r>
            <a:r>
              <a:rPr lang="en" sz="1800"/>
              <a:t> to supply water to [crops]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City-state-</a:t>
            </a:r>
            <a:r>
              <a:rPr lang="en" sz="1800"/>
              <a:t> an independent state that includes a city and its surrounding territory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Barter-</a:t>
            </a:r>
            <a:r>
              <a:rPr lang="en" sz="1800"/>
              <a:t> a trading system in which people exchange goods directly without having to use money.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Polytheism-</a:t>
            </a:r>
            <a:r>
              <a:rPr lang="en" sz="1800"/>
              <a:t> the belief in more than one god.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Ziggurat-</a:t>
            </a:r>
            <a:r>
              <a:rPr lang="en" sz="1800"/>
              <a:t> pyramid-shaped brick temples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Cuneiform- </a:t>
            </a:r>
            <a:r>
              <a:rPr lang="en" sz="1800"/>
              <a:t>a system of writing that uses triangular-shaped symbols to stand for ideas or things.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Agriculture in Mesopotamia</a:t>
            </a:r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1303800" y="791250"/>
            <a:ext cx="7752600" cy="30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/>
              <a:t>Geography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/>
              <a:t>Mesopotamia is the land between the Tigris and Euphrates Rivers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/>
              <a:t>Each spring, the rivers flood the land and spread silt across the plain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/>
              <a:t>North Meso. includes mountains, where the rivers flow from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/>
              <a:t>South Meso. is hot, dry, little rainfall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/>
              <a:t>Tigris and Euphrates come together and form the Shatt-al-Arab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/>
              <a:t>Challenges: heavy floods could wash villages away, summers could be bad without rain</a:t>
            </a:r>
          </a:p>
          <a:p>
            <a:pPr indent="0" lvl="0" marL="9144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Agriculture in Mesopotamia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1303800" y="819725"/>
            <a:ext cx="7752600" cy="30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Farming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Sumerians used irrigation to water crops</a:t>
            </a:r>
          </a:p>
          <a:p>
            <a:pPr indent="-342900" lvl="2" marL="13716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They dug canals from river to crops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They developed a funnel that automatically dropped seeds as they plowed</a:t>
            </a:r>
          </a:p>
          <a:p>
            <a:pPr indent="0" lvl="0" marL="91440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City-States of Sumer</a:t>
            </a:r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1303800" y="667325"/>
            <a:ext cx="7708500" cy="4193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Cities Emerge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Around 3400 BC, cities began to form in S. Meso.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Uruk, Ur, Lagash, Nippur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Large , powerful cities became city-states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Had their own gov’t, laws, and main god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Trade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Sumerians had to trade for wood and metal ores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Bartering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Used rivers and canals, pulling barges with rope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Technology: wheels on carts, sails on boats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Social Classes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Upper: ruler, powerful priests, wealthy merchants, landowners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Middle: farmers and skilled workers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Sumerian Religion</a:t>
            </a:r>
          </a:p>
        </p:txBody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1303800" y="819725"/>
            <a:ext cx="7030500" cy="30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Polytheistic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Gods controlled every aspect of life: rain, wind, nature, luck, etc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Believed the gods ate, drank, slept like people but lived forever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Believed that if the gods were happy with prayers and offerings, their city would prosper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Priests lived in ziggurats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Priests were the only ones who could communicate with gods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Sumerian Writing</a:t>
            </a:r>
          </a:p>
        </p:txBody>
      </p:sp>
      <p:sp>
        <p:nvSpPr>
          <p:cNvPr id="314" name="Shape 314"/>
          <p:cNvSpPr txBox="1"/>
          <p:nvPr>
            <p:ph idx="1" type="body"/>
          </p:nvPr>
        </p:nvSpPr>
        <p:spPr>
          <a:xfrm>
            <a:off x="1303800" y="819725"/>
            <a:ext cx="7030500" cy="30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Writing developed from the need to track stored goods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Cuneiform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Uses triangular shaped symbols 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By pressing wedge-shaped marks into wet clay tablets with a stylus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i="1" lang="en" sz="1800"/>
              <a:t>Epic of Gilgamesh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Around 2000 BC, this long poem appeared 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Adventures of the king of Uruk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Mesopotamians were using writing for more than just recordkeeping!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Sumerian Government</a:t>
            </a:r>
          </a:p>
        </p:txBody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x="1303800" y="667325"/>
            <a:ext cx="7522500" cy="30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Development of Kingship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At first, priests were the leaders of cities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Priests would choose someone to lead them in battle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These military leaders didn’t always step down, became kings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Kings and Priests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Kings needed the support of priests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Priests declared the kings were chosen by gods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Together, they created religious ceremonies 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Took over many responsibilities: </a:t>
            </a:r>
          </a:p>
          <a:p>
            <a:pPr indent="-342900" lvl="2" marL="13716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Hired workers, acted as lawmakers and judges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Sumerian Government</a:t>
            </a:r>
          </a:p>
        </p:txBody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1142025" y="743525"/>
            <a:ext cx="7693200" cy="30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Written Laws (Law code)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Earliest known law code- by Ur-Nammu, King of Ur, around 2100 BC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Included laws about marriage, slavery, harming one another, etc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Achievements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Irrigation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Seed funnel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Wheel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Sail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Bronze </a:t>
            </a:r>
          </a:p>
          <a:p>
            <a:pPr lvl="0" marR="0" rtl="0" algn="l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