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embeddedFontLst>
    <p:embeddedFont>
      <p:font typeface="Playfair Display"/>
      <p:regular r:id="rId12"/>
      <p:bold r:id="rId13"/>
      <p:italic r:id="rId14"/>
      <p:boldItalic r:id="rId15"/>
    </p:embeddedFont>
    <p:embeddedFont>
      <p:font typeface="La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PlayfairDisplay-bold.fntdata"/><Relationship Id="rId12" Type="http://schemas.openxmlformats.org/officeDocument/2006/relationships/font" Target="fonts/PlayfairDisplay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PlayfairDisplay-boldItalic.fntdata"/><Relationship Id="rId14" Type="http://schemas.openxmlformats.org/officeDocument/2006/relationships/font" Target="fonts/PlayfairDisplay-italic.fntdata"/><Relationship Id="rId17" Type="http://schemas.openxmlformats.org/officeDocument/2006/relationships/font" Target="fonts/Lato-bold.fntdata"/><Relationship Id="rId16" Type="http://schemas.openxmlformats.org/officeDocument/2006/relationships/font" Target="fonts/Lato-regular.fntdata"/><Relationship Id="rId5" Type="http://schemas.openxmlformats.org/officeDocument/2006/relationships/slide" Target="slides/slide1.xml"/><Relationship Id="rId19" Type="http://schemas.openxmlformats.org/officeDocument/2006/relationships/font" Target="fonts/Lato-boldItalic.fntdata"/><Relationship Id="rId6" Type="http://schemas.openxmlformats.org/officeDocument/2006/relationships/slide" Target="slides/slide2.xml"/><Relationship Id="rId18" Type="http://schemas.openxmlformats.org/officeDocument/2006/relationships/font" Target="fonts/Lato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 lim="8000"/>
            <a:headEnd len="med" w="med" type="none"/>
            <a:tailEnd len="med" w="med" type="none"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91378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dk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oral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3096250" y="2008200"/>
            <a:ext cx="2951400" cy="15843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Art, Architecture, and Learning in Egypt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3087388" y="925655"/>
            <a:ext cx="2951400" cy="7014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Chapter 4, Section 2: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Key Terms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Hieroglyphic- drawing or symbol that represents a word or sound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Papyrus-material made from papyrus weed that was used to write on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Pyramid- structure with triangular sides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Sculpture- statue or free standing piece of art made of clay, stone, or other materials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Anatomy- study of the structure of the body and its organs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442050"/>
            <a:ext cx="8520600" cy="62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Writing and Literature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2617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</a:pPr>
            <a:r>
              <a:rPr lang="en"/>
              <a:t>Hieroglyphic Writing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Developed early forms of writing by 3200 BC, around when cuneiform was developed in Sumer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Most ancient Egyptians did not know how to write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Scribes- officials who knew how to write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Scribes were valued for their knowledge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With writing, Egyptians could share and preserve knowledge</a:t>
            </a:r>
          </a:p>
          <a:p>
            <a:pPr lv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Writing and Literature (Continued)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</a:pPr>
            <a:r>
              <a:rPr lang="en"/>
              <a:t>Papyrus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Similar to paper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Made from papyrus weed 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Scribes wrote in ink on papyrus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Easier to write and transport, lasted a long time in dry environment</a:t>
            </a:r>
          </a:p>
          <a:p>
            <a:pPr indent="-342900" lvl="0" marL="457200" rtl="0">
              <a:spcBef>
                <a:spcPts val="0"/>
              </a:spcBef>
            </a:pPr>
            <a:r>
              <a:rPr lang="en"/>
              <a:t>Egyptian Literature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Teachings, stories, poems, religious texts, histories.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Written on papyrus, carved into stone monuments, painted on coffins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i="1" lang="en" sz="1800"/>
              <a:t>The Book of the Dead</a:t>
            </a:r>
            <a:r>
              <a:rPr lang="en" sz="1800"/>
              <a:t> was a guide to the afterlife for dead souls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166750"/>
            <a:ext cx="8520600" cy="62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Architecture and Art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311700" y="660500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</a:pPr>
            <a:r>
              <a:rPr lang="en"/>
              <a:t>The Pyramids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Egyptians made temples for their gods and tombs for pharaohs with large blocks of stone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At first, tombs for rulers were underground chambers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Then, an architect named Imhotep designed a diff. type of tomb that developed into pyramids 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During Old Kingdom, three enormous pyramids were built at Giza</a:t>
            </a:r>
          </a:p>
          <a:p>
            <a:pPr indent="-342900" lvl="2" marL="1371600" rtl="0">
              <a:spcBef>
                <a:spcPts val="0"/>
              </a:spcBef>
              <a:buSzPct val="100000"/>
            </a:pPr>
            <a:r>
              <a:rPr lang="en" sz="1800"/>
              <a:t>For King Khufu, his son Khafre, and his grandson Menkaure</a:t>
            </a:r>
          </a:p>
          <a:p>
            <a:pPr indent="-342900" lvl="2" marL="1371600" rtl="0">
              <a:spcBef>
                <a:spcPts val="0"/>
              </a:spcBef>
              <a:buSzPct val="100000"/>
            </a:pPr>
            <a:r>
              <a:rPr lang="en" sz="1800"/>
              <a:t>Khufu’s pyramid was the tallest building in the world for 4,000 years</a:t>
            </a:r>
          </a:p>
          <a:p>
            <a:pPr indent="-342900" lvl="2" marL="1371600" rtl="0">
              <a:spcBef>
                <a:spcPts val="0"/>
              </a:spcBef>
              <a:buSzPct val="100000"/>
            </a:pPr>
            <a:r>
              <a:rPr lang="en" sz="1800"/>
              <a:t>The famous sphinx statue guarded the pyramids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These projects required thousands of laborers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Egyptians also carved monuments into the sides of cliffs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Architecture and Art (Continued)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</a:pPr>
            <a:r>
              <a:rPr lang="en"/>
              <a:t>Painting and Sculpture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A lot of what is known about Egyptian culture is from paintings on tomb walls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These paintings were supposed to give the entombed people all of the objects and pleasures in the afterlife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Egyptians also made sculptures of gods and pharaohs. </a:t>
            </a:r>
          </a:p>
          <a:p>
            <a:pPr indent="-342900" lvl="1" marL="914400" rtl="0">
              <a:spcBef>
                <a:spcPts val="0"/>
              </a:spcBef>
              <a:buSzPct val="100000"/>
            </a:pPr>
            <a:r>
              <a:rPr lang="en" sz="1800"/>
              <a:t>They believed a sculpture could replace a mummy to hold a spirit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11700" y="315150"/>
            <a:ext cx="8520600" cy="6261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Science and Mathematics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311700" y="1017450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42900" lvl="0" marL="457200" rtl="0">
              <a:spcBef>
                <a:spcPts val="0"/>
              </a:spcBef>
            </a:pPr>
            <a:r>
              <a:rPr lang="en"/>
              <a:t>The Egyptian Calendar</a:t>
            </a:r>
          </a:p>
          <a:p>
            <a:pPr indent="-317500" lvl="1" marL="914400" rtl="0">
              <a:spcBef>
                <a:spcPts val="0"/>
              </a:spcBef>
            </a:pPr>
            <a:r>
              <a:rPr lang="en"/>
              <a:t>At first, they based their yearly calendar off the moon to help farmers</a:t>
            </a:r>
          </a:p>
          <a:p>
            <a:pPr indent="-317500" lvl="1" marL="914400" rtl="0">
              <a:spcBef>
                <a:spcPts val="0"/>
              </a:spcBef>
            </a:pPr>
            <a:r>
              <a:rPr lang="en"/>
              <a:t>Then they noticed a particular star appeared right before floods came</a:t>
            </a:r>
          </a:p>
          <a:p>
            <a:pPr indent="-317500" lvl="1" marL="914400" rtl="0">
              <a:spcBef>
                <a:spcPts val="0"/>
              </a:spcBef>
            </a:pPr>
            <a:r>
              <a:rPr lang="en"/>
              <a:t>When the seasons were still off, they realized they had to change to a calendar based on the sun</a:t>
            </a:r>
          </a:p>
          <a:p>
            <a:pPr indent="-317500" lvl="1" marL="914400" rtl="0">
              <a:spcBef>
                <a:spcPts val="0"/>
              </a:spcBef>
            </a:pPr>
            <a:r>
              <a:rPr lang="en"/>
              <a:t>Greeks added leap years when they conquered Egypt in 200s BC</a:t>
            </a:r>
          </a:p>
          <a:p>
            <a:pPr indent="-342900" lvl="0" marL="457200" rtl="0">
              <a:spcBef>
                <a:spcPts val="0"/>
              </a:spcBef>
            </a:pPr>
            <a:r>
              <a:rPr lang="en"/>
              <a:t>Egyptians had a solid understanding of arithmetic and geometry</a:t>
            </a:r>
          </a:p>
          <a:p>
            <a:pPr indent="-342900" lvl="0" marL="457200" rtl="0">
              <a:spcBef>
                <a:spcPts val="0"/>
              </a:spcBef>
            </a:pPr>
            <a:r>
              <a:rPr lang="en"/>
              <a:t>Science</a:t>
            </a:r>
          </a:p>
          <a:p>
            <a:pPr indent="-317500" lvl="1" marL="914400" rtl="0">
              <a:spcBef>
                <a:spcPts val="0"/>
              </a:spcBef>
            </a:pPr>
            <a:r>
              <a:rPr lang="en"/>
              <a:t>Astronomy (study of stars)</a:t>
            </a:r>
          </a:p>
          <a:p>
            <a:pPr indent="-317500" lvl="1" marL="914400" rtl="0">
              <a:spcBef>
                <a:spcPts val="0"/>
              </a:spcBef>
            </a:pPr>
            <a:r>
              <a:rPr lang="en"/>
              <a:t>Chemistry- forms of glass, mortar, cosmetics</a:t>
            </a:r>
          </a:p>
          <a:p>
            <a:pPr indent="-342900" lvl="0" marL="457200" rtl="0">
              <a:spcBef>
                <a:spcPts val="0"/>
              </a:spcBef>
            </a:pPr>
            <a:r>
              <a:rPr lang="en"/>
              <a:t>Technology</a:t>
            </a:r>
          </a:p>
          <a:p>
            <a:pPr indent="-317500" lvl="1" marL="914400" rtl="0">
              <a:spcBef>
                <a:spcPts val="0"/>
              </a:spcBef>
            </a:pPr>
            <a:r>
              <a:rPr lang="en"/>
              <a:t>Engineering- pyramids, irrigation</a:t>
            </a:r>
          </a:p>
          <a:p>
            <a:pPr indent="-342900" lvl="0" marL="457200" rtl="0">
              <a:spcBef>
                <a:spcPts val="0"/>
              </a:spcBef>
            </a:pPr>
            <a:r>
              <a:rPr lang="en"/>
              <a:t>Medicine</a:t>
            </a:r>
          </a:p>
          <a:p>
            <a:pPr indent="-317500" lvl="1" marL="914400">
              <a:spcBef>
                <a:spcPts val="0"/>
              </a:spcBef>
            </a:pPr>
            <a:r>
              <a:rPr lang="en"/>
              <a:t>Anatomy from mummification, surgeries, diseases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