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6858000" cy="9144000"/>
  <p:embeddedFontLst>
    <p:embeddedFont>
      <p:font typeface="Nunito"/>
      <p:regular r:id="rId18"/>
      <p:bold r:id="rId19"/>
      <p:italic r:id="rId20"/>
      <p:boldItalic r:id="rId21"/>
    </p:embeddedFont>
    <p:embeddedFont>
      <p:font typeface="Maven Pro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italic.fntdata"/><Relationship Id="rId11" Type="http://schemas.openxmlformats.org/officeDocument/2006/relationships/slide" Target="slides/slide7.xml"/><Relationship Id="rId22" Type="http://schemas.openxmlformats.org/officeDocument/2006/relationships/font" Target="fonts/MavenPro-regular.fntdata"/><Relationship Id="rId10" Type="http://schemas.openxmlformats.org/officeDocument/2006/relationships/slide" Target="slides/slide6.xml"/><Relationship Id="rId21" Type="http://schemas.openxmlformats.org/officeDocument/2006/relationships/font" Target="fonts/Nunito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schemas.openxmlformats.org/officeDocument/2006/relationships/font" Target="fonts/MavenPro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Nunito-bold.fntdata"/><Relationship Id="rId6" Type="http://schemas.openxmlformats.org/officeDocument/2006/relationships/slide" Target="slides/slide2.xml"/><Relationship Id="rId18" Type="http://schemas.openxmlformats.org/officeDocument/2006/relationships/font" Target="fonts/Nunito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Shape 3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Shape 3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Shape 3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Shape 3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Shape 2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Shape 2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Shape 2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Shape 3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Shape 3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Shape 3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Shape 3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Shape 11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Shape 1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Shape 13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Shape 14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Shape 15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Shape 16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Shape 17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Shape 18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Shape 19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Shape 20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Shape 2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Shape 23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Shape 24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Shape 25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Shape 26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Shape 27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Shape 28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Shape 29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Shape 30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Shape 3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Shape 33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Shape 34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Shape 35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Shape 36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Shape 37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Shape 38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Shape 39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Shape 40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Shape 46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Shape 142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Shape 143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Shape 144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Shape 145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Shape 146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Shape 147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Shape 148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Shape 149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Shape 150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Shape 15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Shape 152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Shape 153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Shape 154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Shape 155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Shape 156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Shape 157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Shape 158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Shape 159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Shape 160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Shape 16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Shape 162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Shape 163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Shape 164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Shape 165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Shape 166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Shape 167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Shape 168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Shape 169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Shape 170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Shape 17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Shape 172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Shape 173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Shape 174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Shape 175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Shape 176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Shape 177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Shape 178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Shape 179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Shape 180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Shape 18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Shape 182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Shape 183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Shape 184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Shape 185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Shape 186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Shape 187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Shape 188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Shape 189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Shape 190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Shape 19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Shape 192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Shape 193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Shape 194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Shape 195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Shape 196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Shape 197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Shape 198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Shape 199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Shape 200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Shape 20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Shape 202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Shape 203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Shape 204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Shape 205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Shape 206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Shape 207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Shape 208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Shape 209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Shape 210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Shape 2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Shape 212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Shape 213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Shape 214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Shape 215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Shape 216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Shape 217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Shape 218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Shape 219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Shape 220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Shape 22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Shape 222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Shape 223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Shape 224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Shape 225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Shape 226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Shape 227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Shape 228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Shape 229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Shape 230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Shape 23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Shape 232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Shape 233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Shape 234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Shape 235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Shape 236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Shape 237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Shape 238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Shape 239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Shape 240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Shape 24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Shape 242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Shape 243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Shape 244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Shape 245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Shape 246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Shape 247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Shape 248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Shape 249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Shape 250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Shape 25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Shape 252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Shape 253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Shape 254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Shape 255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Shape 256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Shape 257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Shape 258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Shape 259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Shape 260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Shape 26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Shape 262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Shape 263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Shape 264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Shape 265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Shape 266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Shape 267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Shape 268"/>
          <p:cNvSpPr txBox="1"/>
          <p:nvPr>
            <p:ph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Shape 27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Shape 50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Shape 51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Shape 52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Shape 5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Shape 54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Shape 55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Shape 56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Shape 57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Shape 58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Shape 59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Shape 60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Shape 61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Shape 62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Shape 6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Shape 64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Shape 65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Shape 66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Shape 67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Shape 68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Shape 69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Shape 70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Shape 71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Shape 72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Shape 7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Shape 74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Shape 75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Shape 76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Shape 77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Shape 78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Shape 79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Shape 80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Shape 81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Shape 82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Shape 8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Shape 8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Shape 8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Shape 92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Shape 93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Shape 9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97" name="Shape 97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Shape 100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Shape 101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Shape 10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04" name="Shape 10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Shape 10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Shape 10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Shape 109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11" name="Shape 1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Shape 113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Shape 114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Shape 115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Shape 116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Shape 117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Shape 11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Shape 119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Shape 120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Shape 121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Shape 122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Shape 123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Shape 124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Shape 125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Shape 128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Shape 12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Shape 131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32" name="Shape 132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9pPr>
          </a:lstStyle>
          <a:p/>
        </p:txBody>
      </p:sp>
      <p:sp>
        <p:nvSpPr>
          <p:cNvPr id="133" name="Shape 133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34" name="Shape 13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Shape 136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Shape 13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Shape 139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140" name="Shape 14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Egypt Under the Pharaohs</a:t>
            </a:r>
          </a:p>
        </p:txBody>
      </p:sp>
      <p:sp>
        <p:nvSpPr>
          <p:cNvPr id="278" name="Shape 278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Section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/>
          <p:nvPr>
            <p:ph type="title"/>
          </p:nvPr>
        </p:nvSpPr>
        <p:spPr>
          <a:xfrm>
            <a:off x="1303800" y="430725"/>
            <a:ext cx="7030500" cy="999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Egyptian Religion</a:t>
            </a:r>
          </a:p>
        </p:txBody>
      </p:sp>
      <p:sp>
        <p:nvSpPr>
          <p:cNvPr id="334" name="Shape 334"/>
          <p:cNvSpPr txBox="1"/>
          <p:nvPr>
            <p:ph idx="1" type="body"/>
          </p:nvPr>
        </p:nvSpPr>
        <p:spPr>
          <a:xfrm>
            <a:off x="128275" y="1043100"/>
            <a:ext cx="8811900" cy="4004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  <a:buChar char="-"/>
            </a:pPr>
            <a:r>
              <a:rPr lang="en" sz="1800"/>
              <a:t>Egyptians believed their gods controlled everything</a:t>
            </a:r>
          </a:p>
          <a:p>
            <a:pPr indent="-342900" lvl="1" marL="914400" rtl="0">
              <a:spcBef>
                <a:spcPts val="0"/>
              </a:spcBef>
              <a:buSzPct val="100000"/>
              <a:buChar char="-"/>
            </a:pPr>
            <a:r>
              <a:rPr lang="en" sz="1800"/>
              <a:t>To please them they would build temples, give gifts, and offer prayers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-"/>
            </a:pPr>
            <a:r>
              <a:rPr lang="en" sz="1800"/>
              <a:t>Polytheists</a:t>
            </a:r>
          </a:p>
          <a:p>
            <a:pPr indent="-342900" lvl="1" marL="914400" rtl="0">
              <a:spcBef>
                <a:spcPts val="0"/>
              </a:spcBef>
              <a:buSzPct val="100000"/>
              <a:buChar char="-"/>
            </a:pPr>
            <a:r>
              <a:rPr lang="en" sz="1800"/>
              <a:t>They believed in many gods</a:t>
            </a:r>
          </a:p>
          <a:p>
            <a:pPr indent="-342900" lvl="2" marL="1371600" rtl="0">
              <a:spcBef>
                <a:spcPts val="0"/>
              </a:spcBef>
              <a:buSzPct val="100000"/>
              <a:buChar char="-"/>
            </a:pPr>
            <a:r>
              <a:rPr lang="en" sz="1800"/>
              <a:t>Amon-Ra: God of the Sun</a:t>
            </a:r>
          </a:p>
          <a:p>
            <a:pPr indent="-342900" lvl="2" marL="1371600" rtl="0">
              <a:spcBef>
                <a:spcPts val="0"/>
              </a:spcBef>
              <a:buSzPct val="100000"/>
              <a:buChar char="-"/>
            </a:pPr>
            <a:r>
              <a:rPr lang="en" sz="1800"/>
              <a:t>Osiris: God of Death</a:t>
            </a:r>
          </a:p>
          <a:p>
            <a:pPr indent="-342900" lvl="2" marL="1371600" rtl="0">
              <a:spcBef>
                <a:spcPts val="0"/>
              </a:spcBef>
              <a:buSzPct val="100000"/>
              <a:buChar char="-"/>
            </a:pPr>
            <a:r>
              <a:rPr lang="en" sz="1800"/>
              <a:t>Seth: Killed and chopped Osiris into pieces</a:t>
            </a:r>
          </a:p>
          <a:p>
            <a:pPr indent="-342900" lvl="2" marL="1371600" rtl="0">
              <a:spcBef>
                <a:spcPts val="0"/>
              </a:spcBef>
              <a:buSzPct val="100000"/>
              <a:buChar char="-"/>
            </a:pPr>
            <a:r>
              <a:rPr lang="en" sz="1800"/>
              <a:t>Isis: Wife of Osiris, she put him back together</a:t>
            </a:r>
          </a:p>
          <a:p>
            <a:pPr indent="-342900" lvl="2" marL="1371600" rtl="0">
              <a:spcBef>
                <a:spcPts val="0"/>
              </a:spcBef>
              <a:buSzPct val="100000"/>
              <a:buChar char="-"/>
            </a:pPr>
            <a:r>
              <a:rPr lang="en" sz="1800"/>
              <a:t>Horus: Son of Isis and Osiris, battled and killed Seth and United the two Kingdoms of Egypt</a:t>
            </a:r>
          </a:p>
          <a:p>
            <a:pPr indent="-342900" lvl="3" marL="1828800" rtl="0">
              <a:spcBef>
                <a:spcPts val="0"/>
              </a:spcBef>
              <a:buSzPct val="100000"/>
              <a:buChar char="-"/>
            </a:pPr>
            <a:r>
              <a:rPr lang="en" sz="1800"/>
              <a:t>It is believed that the Pharaoh is Horus in human form</a:t>
            </a:r>
          </a:p>
          <a:p>
            <a:pPr indent="-342900" lvl="4" marL="2286000" rtl="0">
              <a:spcBef>
                <a:spcPts val="0"/>
              </a:spcBef>
              <a:buSzPct val="100000"/>
              <a:buChar char="-"/>
            </a:pPr>
            <a:r>
              <a:rPr lang="en" sz="1800"/>
              <a:t>So the Pharaoh is a living God</a:t>
            </a: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Shape 3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875" y="198281"/>
            <a:ext cx="4216325" cy="474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Shape 3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88525" y="198275"/>
            <a:ext cx="2171700" cy="461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Egyptian Religion (Continued)</a:t>
            </a:r>
          </a:p>
        </p:txBody>
      </p:sp>
      <p:sp>
        <p:nvSpPr>
          <p:cNvPr id="346" name="Shape 346"/>
          <p:cNvSpPr txBox="1"/>
          <p:nvPr>
            <p:ph idx="1" type="body"/>
          </p:nvPr>
        </p:nvSpPr>
        <p:spPr>
          <a:xfrm>
            <a:off x="141100" y="1205700"/>
            <a:ext cx="8811900" cy="3848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  <a:buFont typeface="Times New Roman"/>
              <a:buChar char="-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Priests would serve the Pharaoh and thus help people gain favor with the living god</a:t>
            </a:r>
          </a:p>
          <a:p>
            <a:pPr indent="-342900" lvl="0" marL="457200" rtl="0">
              <a:spcBef>
                <a:spcPts val="0"/>
              </a:spcBef>
              <a:buSzPct val="100000"/>
              <a:buFont typeface="Times New Roman"/>
              <a:buChar char="-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Egyptians thought that once dead they can be reborn like Osiris but, he decided who could.</a:t>
            </a:r>
          </a:p>
          <a:p>
            <a:pPr indent="-342900" lvl="1" marL="914400" rtl="0">
              <a:spcBef>
                <a:spcPts val="0"/>
              </a:spcBef>
              <a:buSzPct val="100000"/>
              <a:buFont typeface="Times New Roman"/>
              <a:buChar char="-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He would let the good live again but the sinful would not</a:t>
            </a:r>
          </a:p>
          <a:p>
            <a:pPr indent="-342900" lvl="0" marL="457200" rtl="0">
              <a:spcBef>
                <a:spcPts val="0"/>
              </a:spcBef>
              <a:buSzPct val="100000"/>
              <a:buFont typeface="Times New Roman"/>
              <a:buChar char="-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Their body would need to be preserved so their spirit could find their body and live in it again</a:t>
            </a:r>
          </a:p>
          <a:p>
            <a:pPr indent="-342900" lvl="0" marL="457200" rtl="0">
              <a:spcBef>
                <a:spcPts val="0"/>
              </a:spcBef>
              <a:buSzPct val="100000"/>
              <a:buFont typeface="Times New Roman"/>
              <a:buChar char="-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However, the poor did not have their bodies mummified. They were buried in the desert for their bodies to dry out in the heat.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47" name="Shape 3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1275" y="3488851"/>
            <a:ext cx="3068600" cy="165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Section 1 Assessment Questions</a:t>
            </a:r>
          </a:p>
        </p:txBody>
      </p:sp>
      <p:sp>
        <p:nvSpPr>
          <p:cNvPr id="353" name="Shape 353"/>
          <p:cNvSpPr txBox="1"/>
          <p:nvPr>
            <p:ph idx="1" type="body"/>
          </p:nvPr>
        </p:nvSpPr>
        <p:spPr>
          <a:xfrm>
            <a:off x="269350" y="1077450"/>
            <a:ext cx="8709300" cy="3950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600"/>
              <a:t>On page 151, do the assessment questions 1-8. Write down the questions and the answers in your spiral.</a:t>
            </a:r>
          </a:p>
          <a:p>
            <a:pPr lvl="0">
              <a:spcBef>
                <a:spcPts val="0"/>
              </a:spcBef>
              <a:buNone/>
            </a:pPr>
            <a:r>
              <a:rPr lang="en" sz="1600"/>
              <a:t>(Sekhmet, the warrior goddess as well as goddess of healing. She is depicted as a lioness, the fiercest hunter known to the Egyptians.)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600"/>
          </a:p>
        </p:txBody>
      </p:sp>
      <p:pic>
        <p:nvPicPr>
          <p:cNvPr id="354" name="Shape 3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4150" y="2328225"/>
            <a:ext cx="3599924" cy="2699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Key Terms</a:t>
            </a:r>
          </a:p>
        </p:txBody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x="796325" y="1153300"/>
            <a:ext cx="8155500" cy="3378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1800"/>
              <a:t>Cataracts:</a:t>
            </a:r>
            <a:r>
              <a:rPr lang="en" sz="1800"/>
              <a:t> groups of rocky rapids</a:t>
            </a:r>
            <a:br>
              <a:rPr lang="en" sz="1800"/>
            </a:br>
            <a:r>
              <a:rPr b="1" lang="en" sz="1800"/>
              <a:t>Delta:</a:t>
            </a:r>
            <a:r>
              <a:rPr lang="en" sz="1800"/>
              <a:t> an area of sediment-soil or minerals carried by water- </a:t>
            </a:r>
            <a:r>
              <a:rPr lang="en" sz="1800"/>
              <a:t>deposited</a:t>
            </a:r>
            <a:r>
              <a:rPr lang="en" sz="1800"/>
              <a:t> at the mouth of a river.</a:t>
            </a:r>
            <a:br>
              <a:rPr lang="en" sz="1800"/>
            </a:br>
            <a:r>
              <a:rPr b="1" lang="en" sz="1800"/>
              <a:t>Artisan: </a:t>
            </a:r>
            <a:r>
              <a:rPr lang="en" sz="1800"/>
              <a:t>skilled workers who practice a handicraft</a:t>
            </a:r>
            <a:br>
              <a:rPr lang="en" sz="1800"/>
            </a:br>
            <a:r>
              <a:rPr b="1" lang="en" sz="1800"/>
              <a:t>Pharaoh:</a:t>
            </a:r>
            <a:r>
              <a:rPr lang="en" sz="1800"/>
              <a:t> king of a united Egypt</a:t>
            </a:r>
            <a:br>
              <a:rPr lang="en" sz="1800"/>
            </a:br>
            <a:r>
              <a:rPr b="1" lang="en" sz="1800"/>
              <a:t>Dynasty: </a:t>
            </a:r>
            <a:r>
              <a:rPr lang="en" sz="1800"/>
              <a:t>ruling family</a:t>
            </a:r>
            <a:br>
              <a:rPr lang="en" sz="1800"/>
            </a:br>
            <a:r>
              <a:rPr b="1" lang="en" sz="1800"/>
              <a:t>Bureaucracy</a:t>
            </a:r>
            <a:r>
              <a:rPr b="1" lang="en" sz="1800"/>
              <a:t>:</a:t>
            </a:r>
            <a:r>
              <a:rPr lang="en" sz="1800"/>
              <a:t> a system of offices and officials that handle the business of government</a:t>
            </a:r>
            <a:br>
              <a:rPr lang="en" sz="1800"/>
            </a:br>
            <a:r>
              <a:rPr b="1" lang="en" sz="1800"/>
              <a:t>Mummy: </a:t>
            </a:r>
            <a:r>
              <a:rPr lang="en" sz="1800"/>
              <a:t>a body preserved by a special process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Nile River Valley</a:t>
            </a:r>
          </a:p>
        </p:txBody>
      </p:sp>
      <p:sp>
        <p:nvSpPr>
          <p:cNvPr id="290" name="Shape 290"/>
          <p:cNvSpPr txBox="1"/>
          <p:nvPr>
            <p:ph idx="1" type="body"/>
          </p:nvPr>
        </p:nvSpPr>
        <p:spPr>
          <a:xfrm>
            <a:off x="307850" y="1308325"/>
            <a:ext cx="8465700" cy="3703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  <a:buFont typeface="Times New Roman"/>
              <a:buChar char="-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The Nile is the world’s longest river (3500 miles)</a:t>
            </a:r>
          </a:p>
          <a:p>
            <a:pPr indent="-342900" lvl="1" marL="914400" rtl="0">
              <a:spcBef>
                <a:spcPts val="0"/>
              </a:spcBef>
              <a:buSzPct val="100000"/>
              <a:buFont typeface="Times New Roman"/>
              <a:buChar char="-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Starts in East Africa and ends in the Mediterranean</a:t>
            </a:r>
          </a:p>
          <a:p>
            <a:pPr indent="-342900" lvl="1" marL="914400" rtl="0">
              <a:spcBef>
                <a:spcPts val="0"/>
              </a:spcBef>
              <a:buSzPct val="100000"/>
              <a:buFont typeface="Times New Roman"/>
              <a:buChar char="-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Two sources: Blue and White Niles which meet in Sudan (Nubia)</a:t>
            </a:r>
          </a:p>
          <a:p>
            <a:pPr indent="-342900" lvl="0" marL="457200" rtl="0">
              <a:spcBef>
                <a:spcPts val="0"/>
              </a:spcBef>
              <a:buSzPct val="100000"/>
              <a:buFont typeface="Times New Roman"/>
              <a:buChar char="-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The Nile passed through cataracts which made it so that no one could sail up the river to East Africa</a:t>
            </a:r>
          </a:p>
          <a:p>
            <a:pPr indent="-342900" lvl="1" marL="914400" rtl="0">
              <a:spcBef>
                <a:spcPts val="0"/>
              </a:spcBef>
              <a:buSzPct val="100000"/>
              <a:buFont typeface="Times New Roman"/>
              <a:buChar char="-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Deeper in Africa was Upper Egypt (upstream of the Mediterranean Sea)</a:t>
            </a:r>
          </a:p>
          <a:p>
            <a:pPr indent="-342900" lvl="1" marL="914400" rtl="0">
              <a:spcBef>
                <a:spcPts val="0"/>
              </a:spcBef>
              <a:buSzPct val="100000"/>
              <a:buFont typeface="Times New Roman"/>
              <a:buChar char="-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Closer to the Mediterranean sea was Lower Egypt</a:t>
            </a: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Nile River Valley (Continued)</a:t>
            </a:r>
          </a:p>
        </p:txBody>
      </p:sp>
      <p:sp>
        <p:nvSpPr>
          <p:cNvPr id="296" name="Shape 296"/>
          <p:cNvSpPr txBox="1"/>
          <p:nvPr>
            <p:ph idx="1" type="body"/>
          </p:nvPr>
        </p:nvSpPr>
        <p:spPr>
          <a:xfrm>
            <a:off x="295025" y="1282675"/>
            <a:ext cx="8465700" cy="3463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  <a:buFont typeface="Times New Roman"/>
              <a:buChar char="-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The Nile carries Silt from the sources all the way to the end of the river</a:t>
            </a:r>
          </a:p>
          <a:p>
            <a:pPr indent="-342900" lvl="1" marL="914400" rtl="0">
              <a:spcBef>
                <a:spcPts val="0"/>
              </a:spcBef>
              <a:buSzPct val="100000"/>
              <a:buFont typeface="Times New Roman"/>
              <a:buChar char="-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The silt that is dropped at the mouth (end) of the river forms the fertile Nile River Delta</a:t>
            </a:r>
          </a:p>
          <a:p>
            <a:pPr indent="-342900" lvl="1" marL="914400" rtl="0">
              <a:spcBef>
                <a:spcPts val="0"/>
              </a:spcBef>
              <a:buSzPct val="100000"/>
              <a:buFont typeface="Times New Roman"/>
              <a:buChar char="-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The silt was also dropped along both sides of the river causing that area to be fertile too</a:t>
            </a:r>
          </a:p>
          <a:p>
            <a:pPr indent="-342900" lvl="2" marL="1371600" rtl="0">
              <a:spcBef>
                <a:spcPts val="0"/>
              </a:spcBef>
              <a:buSzPct val="100000"/>
              <a:buFont typeface="Times New Roman"/>
              <a:buChar char="-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The fertile area had black soil and was called “Kemet” (The Black Land)</a:t>
            </a:r>
          </a:p>
          <a:p>
            <a:pPr indent="-342900" lvl="0" marL="457200" rtl="0">
              <a:spcBef>
                <a:spcPts val="0"/>
              </a:spcBef>
              <a:buSzPct val="100000"/>
              <a:buFont typeface="Times New Roman"/>
              <a:buChar char="-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During the rainy season in East Africa, lots of water poured from the sources into the Nile and flooded the river</a:t>
            </a:r>
          </a:p>
          <a:p>
            <a:pPr indent="-342900" lvl="1" marL="914400" rtl="0">
              <a:spcBef>
                <a:spcPts val="0"/>
              </a:spcBef>
              <a:buSzPct val="100000"/>
              <a:buFont typeface="Times New Roman"/>
              <a:buChar char="-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If there was too much the soil would be carried away with the water</a:t>
            </a:r>
          </a:p>
          <a:p>
            <a:pPr indent="-342900" lvl="1" marL="914400" rtl="0">
              <a:spcBef>
                <a:spcPts val="0"/>
              </a:spcBef>
              <a:buSzPct val="100000"/>
              <a:buFont typeface="Times New Roman"/>
              <a:buChar char="-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If there was too little there would be a drought and crops wouldn’t grow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/>
          <p:nvPr>
            <p:ph type="title"/>
          </p:nvPr>
        </p:nvSpPr>
        <p:spPr>
          <a:xfrm>
            <a:off x="1303800" y="423275"/>
            <a:ext cx="7030500" cy="1174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Civilization Develops</a:t>
            </a:r>
          </a:p>
        </p:txBody>
      </p:sp>
      <p:sp>
        <p:nvSpPr>
          <p:cNvPr id="302" name="Shape 302"/>
          <p:cNvSpPr txBox="1"/>
          <p:nvPr>
            <p:ph idx="1" type="body"/>
          </p:nvPr>
        </p:nvSpPr>
        <p:spPr>
          <a:xfrm>
            <a:off x="218050" y="1077450"/>
            <a:ext cx="8696400" cy="3742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30200" lvl="0" marL="457200" rtl="0">
              <a:spcBef>
                <a:spcPts val="0"/>
              </a:spcBef>
              <a:buSzPct val="100000"/>
              <a:buFont typeface="Times New Roman"/>
              <a:buChar char="-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Over 7,000 years ago people began to grow crops in the Black Land</a:t>
            </a:r>
          </a:p>
          <a:p>
            <a:pPr indent="-330200" lvl="0" marL="457200" rtl="0">
              <a:spcBef>
                <a:spcPts val="0"/>
              </a:spcBef>
              <a:buSzPct val="100000"/>
              <a:buFont typeface="Times New Roman"/>
              <a:buChar char="-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To grow more food farmer would build walls of dirt to trap the water</a:t>
            </a:r>
          </a:p>
          <a:p>
            <a:pPr indent="-330200" lvl="1" marL="914400" rtl="0">
              <a:spcBef>
                <a:spcPts val="0"/>
              </a:spcBef>
              <a:buSzPct val="100000"/>
              <a:buFont typeface="Times New Roman"/>
              <a:buChar char="-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This water would absorb into the soil and help crops grow</a:t>
            </a:r>
          </a:p>
          <a:p>
            <a:pPr indent="-330200" lvl="2" marL="1371600" rtl="0">
              <a:spcBef>
                <a:spcPts val="0"/>
              </a:spcBef>
              <a:buSzPct val="100000"/>
              <a:buFont typeface="Times New Roman"/>
              <a:buChar char="-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It made more food than one family could eat and this is a crop surplus</a:t>
            </a:r>
          </a:p>
          <a:p>
            <a:pPr indent="-330200" lvl="0" marL="457200" rtl="0">
              <a:spcBef>
                <a:spcPts val="0"/>
              </a:spcBef>
              <a:buSzPct val="100000"/>
              <a:buFont typeface="Times New Roman"/>
              <a:buChar char="-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Powerful people would collect that surplus as a tax</a:t>
            </a:r>
          </a:p>
          <a:p>
            <a:pPr indent="-330200" lvl="1" marL="914400" rtl="0">
              <a:spcBef>
                <a:spcPts val="0"/>
              </a:spcBef>
              <a:buSzPct val="100000"/>
              <a:buFont typeface="Times New Roman"/>
              <a:buChar char="-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They would use this to buy luxuries from artisans</a:t>
            </a:r>
          </a:p>
          <a:p>
            <a:pPr indent="-330200" lvl="2" marL="1371600" rtl="0">
              <a:spcBef>
                <a:spcPts val="0"/>
              </a:spcBef>
              <a:buSzPct val="100000"/>
              <a:buFont typeface="Times New Roman"/>
              <a:buChar char="-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Because they was so much surplus food those artisans could make luxuries full time to trade for the food and feed their families</a:t>
            </a:r>
          </a:p>
          <a:p>
            <a:pPr indent="-330200" lvl="3" marL="1828800" rtl="0">
              <a:spcBef>
                <a:spcPts val="0"/>
              </a:spcBef>
              <a:buSzPct val="100000"/>
              <a:buFont typeface="Times New Roman"/>
              <a:buChar char="-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Those Artisans would then live near the rulers and then these few houses became more and more until it was a city</a:t>
            </a:r>
          </a:p>
          <a:p>
            <a:pPr indent="-330200" lvl="0" marL="457200" rtl="0">
              <a:spcBef>
                <a:spcPts val="0"/>
              </a:spcBef>
              <a:buSzPct val="100000"/>
              <a:buFont typeface="Times New Roman"/>
              <a:buChar char="-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Cities brought together skilled people</a:t>
            </a:r>
          </a:p>
          <a:p>
            <a:pPr indent="-330200" lvl="1" marL="914400" rtl="0">
              <a:spcBef>
                <a:spcPts val="0"/>
              </a:spcBef>
              <a:buSzPct val="100000"/>
              <a:buFont typeface="Times New Roman"/>
              <a:buChar char="-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These cities were places of culture and power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/>
          <p:nvPr>
            <p:ph type="title"/>
          </p:nvPr>
        </p:nvSpPr>
        <p:spPr>
          <a:xfrm>
            <a:off x="269350" y="76950"/>
            <a:ext cx="8606700" cy="1521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Kingdoms of Egypt</a:t>
            </a:r>
          </a:p>
        </p:txBody>
      </p:sp>
      <p:sp>
        <p:nvSpPr>
          <p:cNvPr id="308" name="Shape 308"/>
          <p:cNvSpPr txBox="1"/>
          <p:nvPr>
            <p:ph idx="1" type="body"/>
          </p:nvPr>
        </p:nvSpPr>
        <p:spPr>
          <a:xfrm>
            <a:off x="102625" y="641325"/>
            <a:ext cx="8927400" cy="434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23850" lvl="0" marL="457200" rtl="0">
              <a:spcBef>
                <a:spcPts val="0"/>
              </a:spcBef>
              <a:buSzPct val="100000"/>
              <a:buFont typeface="Times New Roman"/>
              <a:buChar char="-"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In 3000 B.C. there were two kingdoms in Egypt</a:t>
            </a:r>
          </a:p>
          <a:p>
            <a:pPr indent="-323850" lvl="1" marL="914400" rtl="0">
              <a:spcBef>
                <a:spcPts val="0"/>
              </a:spcBef>
              <a:buSzPct val="100000"/>
              <a:buFont typeface="Times New Roman"/>
              <a:buChar char="-"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Upper Egypt</a:t>
            </a:r>
          </a:p>
          <a:p>
            <a:pPr indent="-323850" lvl="2" marL="1371600" rtl="0">
              <a:spcBef>
                <a:spcPts val="0"/>
              </a:spcBef>
              <a:buSzPct val="100000"/>
              <a:buFont typeface="Times New Roman"/>
              <a:buChar char="-"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These kings wore white crowns</a:t>
            </a:r>
          </a:p>
          <a:p>
            <a:pPr indent="-323850" lvl="1" marL="914400" rtl="0">
              <a:spcBef>
                <a:spcPts val="0"/>
              </a:spcBef>
              <a:buSzPct val="100000"/>
              <a:buFont typeface="Times New Roman"/>
              <a:buChar char="-"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Lower Egypt</a:t>
            </a:r>
          </a:p>
          <a:p>
            <a:pPr indent="-323850" lvl="2" marL="1371600" rtl="0">
              <a:spcBef>
                <a:spcPts val="0"/>
              </a:spcBef>
              <a:buSzPct val="100000"/>
              <a:buFont typeface="Times New Roman"/>
              <a:buChar char="-"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These kings wore red crowns</a:t>
            </a:r>
          </a:p>
          <a:p>
            <a:pPr indent="-323850" lvl="0" marL="457200" rtl="0">
              <a:spcBef>
                <a:spcPts val="0"/>
              </a:spcBef>
              <a:buSzPct val="100000"/>
              <a:buFont typeface="Times New Roman"/>
              <a:buChar char="-"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Narmer was the man who united the two kingdoms and combined the two crowns into one red and white one</a:t>
            </a:r>
          </a:p>
          <a:p>
            <a:pPr indent="-323850" lvl="1" marL="914400" rtl="0">
              <a:spcBef>
                <a:spcPts val="0"/>
              </a:spcBef>
              <a:buSzPct val="100000"/>
              <a:buFont typeface="Times New Roman"/>
              <a:buChar char="-"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He established the first dynasty (a ruling family)</a:t>
            </a:r>
          </a:p>
          <a:p>
            <a:pPr indent="-323850" lvl="0" marL="457200" rtl="0">
              <a:spcBef>
                <a:spcPts val="0"/>
              </a:spcBef>
              <a:buSzPct val="100000"/>
              <a:buFont typeface="Times New Roman"/>
              <a:buChar char="-"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Kingdoms: Old, Middle, New</a:t>
            </a:r>
          </a:p>
          <a:p>
            <a:pPr indent="-323850" lvl="1" marL="914400" rtl="0">
              <a:spcBef>
                <a:spcPts val="0"/>
              </a:spcBef>
              <a:buSzPct val="100000"/>
              <a:buFont typeface="Times New Roman"/>
              <a:buChar char="-"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Old: a time of prosperity</a:t>
            </a:r>
          </a:p>
          <a:p>
            <a:pPr indent="-323850" lvl="1" marL="914400" rtl="0">
              <a:spcBef>
                <a:spcPts val="0"/>
              </a:spcBef>
              <a:buSzPct val="100000"/>
              <a:buFont typeface="Times New Roman"/>
              <a:buChar char="-"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Middle: building of canals to contain the floods and use them to grow more crops</a:t>
            </a:r>
          </a:p>
          <a:p>
            <a:pPr indent="-323850" lvl="1" marL="914400" rtl="0">
              <a:spcBef>
                <a:spcPts val="0"/>
              </a:spcBef>
              <a:buSzPct val="100000"/>
              <a:buFont typeface="Times New Roman"/>
              <a:buChar char="-"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New: Conquering of more land outside of Egypt</a:t>
            </a:r>
          </a:p>
          <a:p>
            <a:pPr indent="-323850" lvl="2" marL="1371600" rtl="0">
              <a:spcBef>
                <a:spcPts val="0"/>
              </a:spcBef>
              <a:buSzPct val="100000"/>
              <a:buFont typeface="Times New Roman"/>
              <a:buChar char="-"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Eventually weakened then broke apart then was invaded by many peoples</a:t>
            </a:r>
          </a:p>
          <a:p>
            <a:pPr indent="-323850" lvl="0" marL="457200" rtl="0">
              <a:spcBef>
                <a:spcPts val="0"/>
              </a:spcBef>
              <a:buSzPct val="100000"/>
              <a:buFont typeface="Times New Roman"/>
              <a:buChar char="-"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Government</a:t>
            </a:r>
          </a:p>
          <a:p>
            <a:pPr indent="-323850" lvl="1" marL="914400" rtl="0">
              <a:spcBef>
                <a:spcPts val="0"/>
              </a:spcBef>
              <a:buSzPct val="100000"/>
              <a:buFont typeface="Times New Roman"/>
              <a:buChar char="-"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Bureaucracy with the head being the Vizier</a:t>
            </a:r>
          </a:p>
          <a:p>
            <a:pPr indent="-323850" lvl="2" marL="1371600" rtl="0">
              <a:spcBef>
                <a:spcPts val="0"/>
              </a:spcBef>
              <a:buSzPct val="100000"/>
              <a:buFont typeface="Times New Roman"/>
              <a:buChar char="-"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They took care of the taxes and gave surplus crops to the people that worked for the Pharaoh.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Two  Great Rulers</a:t>
            </a:r>
          </a:p>
        </p:txBody>
      </p:sp>
      <p:sp>
        <p:nvSpPr>
          <p:cNvPr id="314" name="Shape 314"/>
          <p:cNvSpPr txBox="1"/>
          <p:nvPr>
            <p:ph idx="1" type="body"/>
          </p:nvPr>
        </p:nvSpPr>
        <p:spPr>
          <a:xfrm>
            <a:off x="179575" y="1128750"/>
            <a:ext cx="8542500" cy="3886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>
              <a:spcBef>
                <a:spcPts val="0"/>
              </a:spcBef>
              <a:buSzPct val="100000"/>
              <a:buFont typeface="Times New Roman"/>
              <a:buChar char="-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Hatshepsut</a:t>
            </a:r>
          </a:p>
          <a:p>
            <a:pPr indent="-330200" lvl="1" marL="914400" rtl="0">
              <a:spcBef>
                <a:spcPts val="0"/>
              </a:spcBef>
              <a:buSzPct val="100000"/>
              <a:buFont typeface="Times New Roman"/>
              <a:buChar char="-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She took over ruling because her husband died and his son was too young to rule</a:t>
            </a:r>
          </a:p>
          <a:p>
            <a:pPr indent="-330200" lvl="1" marL="914400" rtl="0">
              <a:spcBef>
                <a:spcPts val="0"/>
              </a:spcBef>
              <a:buSzPct val="100000"/>
              <a:buFont typeface="Times New Roman"/>
              <a:buChar char="-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Since she was a woman some people did not want to obey her</a:t>
            </a:r>
          </a:p>
          <a:p>
            <a:pPr indent="-330200" lvl="2" marL="1371600" rtl="0">
              <a:spcBef>
                <a:spcPts val="0"/>
              </a:spcBef>
              <a:buSzPct val="100000"/>
              <a:buFont typeface="Times New Roman"/>
              <a:buChar char="-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So she did what was expected of a king</a:t>
            </a:r>
          </a:p>
          <a:p>
            <a:pPr indent="-330200" lvl="3" marL="1828800" rtl="0">
              <a:spcBef>
                <a:spcPts val="0"/>
              </a:spcBef>
              <a:buSzPct val="100000"/>
              <a:buFont typeface="Times New Roman"/>
              <a:buChar char="-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She dressed like the king</a:t>
            </a:r>
          </a:p>
          <a:p>
            <a:pPr indent="-330200" lvl="3" marL="1828800" rtl="0">
              <a:spcBef>
                <a:spcPts val="0"/>
              </a:spcBef>
              <a:buSzPct val="100000"/>
              <a:buFont typeface="Times New Roman"/>
              <a:buChar char="-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She wore a false beard</a:t>
            </a:r>
          </a:p>
          <a:p>
            <a:pPr indent="-330200" lvl="1" marL="914400" rtl="0">
              <a:spcBef>
                <a:spcPts val="0"/>
              </a:spcBef>
              <a:buSzPct val="100000"/>
              <a:buFont typeface="Times New Roman"/>
              <a:buChar char="-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She ruled over a peaceful time where Egypt gained money and power through trading</a:t>
            </a: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15" name="Shape 3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7200" y="-179575"/>
            <a:ext cx="2274400" cy="300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Two Great Rulers (Continued)</a:t>
            </a:r>
          </a:p>
        </p:txBody>
      </p:sp>
      <p:sp>
        <p:nvSpPr>
          <p:cNvPr id="321" name="Shape 321"/>
          <p:cNvSpPr txBox="1"/>
          <p:nvPr>
            <p:ph idx="1" type="body"/>
          </p:nvPr>
        </p:nvSpPr>
        <p:spPr>
          <a:xfrm>
            <a:off x="1303800" y="1990050"/>
            <a:ext cx="7030500" cy="271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Ramses II</a:t>
            </a:r>
          </a:p>
          <a:p>
            <a:pPr indent="-330200" lvl="1" marL="914400" rtl="0">
              <a:spcBef>
                <a:spcPts val="0"/>
              </a:spcBef>
              <a:buSzPct val="100000"/>
              <a:buFont typeface="Times New Roman"/>
              <a:buChar char="-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He chose to go to war to get money and power</a:t>
            </a:r>
          </a:p>
          <a:p>
            <a:pPr indent="-330200" lvl="2" marL="1371600" rtl="0">
              <a:spcBef>
                <a:spcPts val="0"/>
              </a:spcBef>
              <a:buSzPct val="100000"/>
              <a:buFont typeface="Times New Roman"/>
              <a:buChar char="-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He fought against the Hittites</a:t>
            </a:r>
          </a:p>
          <a:p>
            <a:pPr indent="-330200" lvl="3" marL="1828800" rtl="0">
              <a:spcBef>
                <a:spcPts val="0"/>
              </a:spcBef>
              <a:buSzPct val="100000"/>
              <a:buFont typeface="Times New Roman"/>
              <a:buChar char="-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He eventually made peace and established a border with them</a:t>
            </a:r>
          </a:p>
          <a:p>
            <a:pPr indent="-330200" lvl="1" marL="914400" rtl="0">
              <a:spcBef>
                <a:spcPts val="0"/>
              </a:spcBef>
              <a:buSzPct val="100000"/>
              <a:buFont typeface="Times New Roman"/>
              <a:buChar char="-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He also built more monuments than any other pharaoh during his lifetime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22" name="Shape 3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0100" y="363452"/>
            <a:ext cx="2173800" cy="290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Egyptian Society</a:t>
            </a:r>
          </a:p>
        </p:txBody>
      </p:sp>
      <p:sp>
        <p:nvSpPr>
          <p:cNvPr id="328" name="Shape 328"/>
          <p:cNvSpPr txBox="1"/>
          <p:nvPr>
            <p:ph idx="1" type="body"/>
          </p:nvPr>
        </p:nvSpPr>
        <p:spPr>
          <a:xfrm>
            <a:off x="290500" y="1231350"/>
            <a:ext cx="8431500" cy="3578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  <a:buChar char="-"/>
            </a:pPr>
            <a:r>
              <a:rPr lang="en" sz="1800"/>
              <a:t>The society provided loyalty to the Pharaoh and Order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-"/>
            </a:pPr>
            <a:r>
              <a:rPr lang="en" sz="1800"/>
              <a:t>It was shaped like the Pyramid</a:t>
            </a:r>
          </a:p>
          <a:p>
            <a:pPr indent="-342900" lvl="5" marL="2743200" rtl="0">
              <a:spcBef>
                <a:spcPts val="0"/>
              </a:spcBef>
              <a:buSzPct val="100000"/>
              <a:buChar char="-"/>
            </a:pPr>
            <a:r>
              <a:rPr lang="en" sz="1800"/>
              <a:t>Top: Pharaoh (Living God)</a:t>
            </a:r>
          </a:p>
          <a:p>
            <a:pPr indent="-342900" lvl="4" marL="2286000" rtl="0">
              <a:spcBef>
                <a:spcPts val="0"/>
              </a:spcBef>
              <a:buSzPct val="100000"/>
              <a:buChar char="-"/>
            </a:pPr>
            <a:r>
              <a:rPr lang="en" sz="1800"/>
              <a:t>Nobles, Priests, and Officials (helped govern through  bureaucracy)</a:t>
            </a:r>
          </a:p>
          <a:p>
            <a:pPr indent="-342900" lvl="3" marL="1828800" rtl="0">
              <a:spcBef>
                <a:spcPts val="0"/>
              </a:spcBef>
              <a:buSzPct val="100000"/>
              <a:buChar char="-"/>
            </a:pPr>
            <a:r>
              <a:rPr lang="en" sz="1800"/>
              <a:t>Scribes (helped keep the bureaucracy running)</a:t>
            </a:r>
          </a:p>
          <a:p>
            <a:pPr indent="-342900" lvl="2" marL="1371600" rtl="0">
              <a:spcBef>
                <a:spcPts val="0"/>
              </a:spcBef>
              <a:buSzPct val="100000"/>
              <a:buChar char="-"/>
            </a:pPr>
            <a:r>
              <a:rPr lang="en" sz="1800"/>
              <a:t>Merchants and Artisans (provided skilled labor and goods)</a:t>
            </a:r>
          </a:p>
          <a:p>
            <a:pPr indent="-342900" lvl="1" marL="914400" rtl="0">
              <a:spcBef>
                <a:spcPts val="0"/>
              </a:spcBef>
              <a:buSzPct val="100000"/>
              <a:buChar char="-"/>
            </a:pPr>
            <a:r>
              <a:rPr lang="en" sz="1800"/>
              <a:t>Farmers, Servants, Slaves (farmed and did hard labor)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