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  <p:embeddedFont>
      <p:font typeface="Maven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6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avenPro-regular.fntdata"/><Relationship Id="rId14" Type="http://schemas.openxmlformats.org/officeDocument/2006/relationships/font" Target="fonts/Nunito-boldItalic.fntdata"/><Relationship Id="rId16" Type="http://schemas.openxmlformats.org/officeDocument/2006/relationships/font" Target="fonts/Maven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does severity mean?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1" cy="1732548"/>
            <a:chOff x="7343003" y="3409675"/>
            <a:chExt cx="1691421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0"/>
              <a:ext cx="316800" cy="688512"/>
              <a:chOff x="7343003" y="4453710"/>
              <a:chExt cx="316800" cy="688512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7" y="3757688"/>
              <a:ext cx="316800" cy="1384535"/>
              <a:chOff x="8259417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7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7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7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7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2" y="0"/>
            <a:ext cx="3814072" cy="3839102"/>
            <a:chOff x="5043502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8" y="3480727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1" y="2704283"/>
              <a:ext cx="635219" cy="635218"/>
              <a:chOff x="6725724" y="2701259"/>
              <a:chExt cx="1208100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59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59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7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19" y="179237"/>
              <a:ext cx="873164" cy="873002"/>
              <a:chOff x="7754428" y="208724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4"/>
              <a:ext cx="2576999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2" y="460309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8" y="867729"/>
              <a:ext cx="1554222" cy="15542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8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1" y="4099200"/>
            <a:ext cx="9144035" cy="1044300"/>
            <a:chOff x="51" y="4099200"/>
            <a:chExt cx="9144035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1" y="4309200"/>
              <a:ext cx="231621" cy="834300"/>
              <a:chOff x="2688736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1" cy="1044300"/>
              <a:chOff x="2688736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6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0" y="4309200"/>
              <a:ext cx="231621" cy="834300"/>
              <a:chOff x="2688736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1" cy="624600"/>
              <a:chOff x="2688736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2" y="4099200"/>
              <a:ext cx="231600" cy="1044300"/>
              <a:chOff x="1856752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2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1" y="4518900"/>
              <a:ext cx="231600" cy="624600"/>
              <a:chOff x="2599461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0" y="4099200"/>
              <a:ext cx="231600" cy="1044300"/>
              <a:chOff x="3342170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0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3" y="4309200"/>
              <a:ext cx="231600" cy="834300"/>
              <a:chOff x="4456233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2" y="4309200"/>
              <a:ext cx="231600" cy="834300"/>
              <a:chOff x="5198942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1" y="4309200"/>
              <a:ext cx="231600" cy="834300"/>
              <a:chOff x="5941651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0" y="4309200"/>
              <a:ext cx="231600" cy="834300"/>
              <a:chOff x="6684360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4" y="4518900"/>
              <a:ext cx="231600" cy="624600"/>
              <a:chOff x="7055714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8" y="4309200"/>
              <a:ext cx="231600" cy="834300"/>
              <a:chOff x="8169778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69" y="4309200"/>
              <a:ext cx="231600" cy="834300"/>
              <a:chOff x="7427069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6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6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6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6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2" y="4518900"/>
              <a:ext cx="231600" cy="624600"/>
              <a:chOff x="8541132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7" y="4309200"/>
              <a:ext cx="231600" cy="834300"/>
              <a:chOff x="8912487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8" y="3405"/>
            <a:ext cx="1233214" cy="1384535"/>
            <a:chOff x="146768" y="3405"/>
            <a:chExt cx="1233214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5"/>
              <a:ext cx="316800" cy="688512"/>
              <a:chOff x="1063183" y="3405"/>
              <a:chExt cx="316800" cy="688512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5" y="3405"/>
              <a:ext cx="316800" cy="1036523"/>
              <a:chOff x="604975" y="3405"/>
              <a:chExt cx="316800" cy="1036523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5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5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5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8" y="3405"/>
              <a:ext cx="316800" cy="1384535"/>
              <a:chOff x="146768" y="3405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8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8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8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8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3" y="2904008"/>
            <a:ext cx="2186147" cy="2239500"/>
            <a:chOff x="6775083" y="2904008"/>
            <a:chExt cx="2186147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3" y="4253708"/>
              <a:ext cx="409500" cy="889800"/>
              <a:chOff x="6775083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3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3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5" y="3354008"/>
              <a:ext cx="409500" cy="1789500"/>
              <a:chOff x="7959515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5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5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5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5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0" cy="2601689"/>
            <a:chOff x="6790514" y="1306"/>
            <a:chExt cx="2267450" cy="2601689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4" y="1306"/>
              <a:ext cx="1990500" cy="1990200"/>
              <a:chOff x="7067464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4"/>
                <a:ext cx="1425647" cy="14254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5" y="1807996"/>
              <a:ext cx="795000" cy="795000"/>
              <a:chOff x="8207125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2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6"/>
              <a:ext cx="548700" cy="548700"/>
              <a:chOff x="6790514" y="118856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2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2" y="3847118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3.2 - The First Empires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3, Fertile Crescent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Key Terms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303800" y="819725"/>
            <a:ext cx="70305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 u="sng"/>
              <a:t>Empire-</a:t>
            </a:r>
            <a:r>
              <a:rPr lang="en" sz="1800"/>
              <a:t> a state containing several countries or territories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 u="sng"/>
              <a:t>Ally-</a:t>
            </a:r>
            <a:r>
              <a:rPr lang="en" sz="1800"/>
              <a:t> an independent state that works with other states to achieve a shared military or political goal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 u="sng"/>
              <a:t>Cultural trait-</a:t>
            </a:r>
            <a:r>
              <a:rPr lang="en" sz="1800"/>
              <a:t> an idea or way of doing things that is common in a certain culture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 u="sng"/>
              <a:t>Hammurabi’s Code-</a:t>
            </a:r>
            <a:r>
              <a:rPr lang="en" sz="1800"/>
              <a:t> a set of laws that governed life in the Babylonian empire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 u="sng"/>
              <a:t>Rule of law-</a:t>
            </a:r>
            <a:r>
              <a:rPr lang="en" sz="1800"/>
              <a:t> the idea that all members of a society must obey the law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Conquest of Sumer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819725"/>
            <a:ext cx="74781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Conflict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Sumerian city-states often fought over fertile land or other resources.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Multiple city-states under one king = empire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Lagash defeated Umma in 2450 BC, they looted and burned Umma, took their ppl as slaves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Sargon Builds an Empire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Akkadian ppl were NW of Sumer. 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diff. language &amp; culture than Sumerians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2300s BC, Sargon is King of Kish (Kish is Sumerian!)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Changes gov’t language to Akkadian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Conquered many city-states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Appointed loyal Akkadians to positions of power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Conquest of Sumer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303800" y="819725"/>
            <a:ext cx="75135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Akkadian Culture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Similar to Sumerian: religious practices, cuneiform writing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Akkadian culture spread as the troops moved through the region and as people traded 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Akkadian Empire Ends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Lasted more than 50 years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Sargon’s death in 2279 BC led to invasions and rebellions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Around 2100 BC, Sumer was united by Ur-Nammu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Babylonian Empire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1303800" y="819725"/>
            <a:ext cx="70305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The Empire Forms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Northern Amorites took control of Babylon under King Hammurabi in 1792 BC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Built up army and united south Meso. into Babylonia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Sent tax collectors &amp; troops through empire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Oversaw public building projects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Hammurabi’s Code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He wanted the law to apply to everyone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Specific punishments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First attempt to organize laws of a society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Social class affected severity of punishments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Babylonian Empire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1303800" y="819725"/>
            <a:ext cx="70305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Daily Life in Babylonia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Revolved around agriculture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Canals for irrigation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Wool was collected and woven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Made tools, weapons, pottery, perfumes, bronze sculptures, gold jewelry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Legacy of Sumer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Empire faded out after Hammurabi’s death in 1750 BC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Sumerian advances in technology, farming, writing, and law lived on!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