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Average"/>
      <p:regular r:id="rId13"/>
    </p:embeddedFont>
    <p:embeddedFont>
      <p:font typeface="Oswald"/>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Average-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Oswald-bold.fntdata"/><Relationship Id="rId14"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2" name="Shape 12"/>
            <p:cNvSpPr/>
            <p:nvPr/>
          </p:nvSpPr>
          <p:spPr>
            <a:xfrm>
              <a:off x="4799625" y="2915950"/>
              <a:ext cx="207000" cy="207000"/>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a:off x="4137525" y="2915950"/>
              <a:ext cx="207000" cy="207000"/>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14" name="Shape 14"/>
          <p:cNvSpPr txBox="1"/>
          <p:nvPr>
            <p:ph type="ctrTitle"/>
          </p:nvPr>
        </p:nvSpPr>
        <p:spPr>
          <a:xfrm>
            <a:off x="671258" y="990800"/>
            <a:ext cx="7801500" cy="1730100"/>
          </a:xfrm>
          <a:prstGeom prst="rect">
            <a:avLst/>
          </a:prstGeom>
        </p:spPr>
        <p:txBody>
          <a:bodyPr anchorCtr="0" anchor="b" bIns="91425" lIns="91425" rIns="91425" wrap="square"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6"/>
            <a:ext cx="78015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600" cy="18906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200" cy="8610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600"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5727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wrap="square"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200" cy="1710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1"/>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rgbClr val="3C78D8"/>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accent3"/>
              </a:buClr>
              <a:buSzPct val="100000"/>
              <a:buFont typeface="Average"/>
              <a:buChar char="●"/>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britannica.com/topic/Bibl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ctrTitle"/>
          </p:nvPr>
        </p:nvSpPr>
        <p:spPr>
          <a:xfrm>
            <a:off x="671258" y="990800"/>
            <a:ext cx="7801500" cy="1730100"/>
          </a:xfrm>
          <a:prstGeom prst="rect">
            <a:avLst/>
          </a:prstGeom>
        </p:spPr>
        <p:txBody>
          <a:bodyPr anchorCtr="0" anchor="b" bIns="91425" lIns="91425" rIns="91425" wrap="square" tIns="91425">
            <a:noAutofit/>
          </a:bodyPr>
          <a:lstStyle/>
          <a:p>
            <a:pPr lvl="0">
              <a:spcBef>
                <a:spcPts val="0"/>
              </a:spcBef>
              <a:buNone/>
            </a:pPr>
            <a:r>
              <a:rPr lang="en"/>
              <a:t>Judaism</a:t>
            </a:r>
          </a:p>
        </p:txBody>
      </p:sp>
      <p:sp>
        <p:nvSpPr>
          <p:cNvPr id="60" name="Shape 60"/>
          <p:cNvSpPr txBox="1"/>
          <p:nvPr>
            <p:ph idx="1" type="subTitle"/>
          </p:nvPr>
        </p:nvSpPr>
        <p:spPr>
          <a:xfrm>
            <a:off x="671250" y="3174876"/>
            <a:ext cx="7801500" cy="792600"/>
          </a:xfrm>
          <a:prstGeom prst="rect">
            <a:avLst/>
          </a:prstGeom>
        </p:spPr>
        <p:txBody>
          <a:bodyPr anchorCtr="0" anchor="t" bIns="91425" lIns="91425" rIns="91425" wrap="square" tIns="91425">
            <a:noAutofit/>
          </a:bodyPr>
          <a:lstStyle/>
          <a:p>
            <a:pPr lvl="0">
              <a:spcBef>
                <a:spcPts val="0"/>
              </a:spcBef>
              <a:buNone/>
            </a:pPr>
            <a:r>
              <a:rPr lang="en"/>
              <a:t>Ch 5 Section 1</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Key Terms</a:t>
            </a:r>
          </a:p>
        </p:txBody>
      </p:sp>
      <p:sp>
        <p:nvSpPr>
          <p:cNvPr id="66" name="Shape 6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pPr>
            <a:r>
              <a:rPr lang="en"/>
              <a:t>Monotheism: belief that there is only one God</a:t>
            </a:r>
          </a:p>
          <a:p>
            <a:pPr indent="-342900" lvl="0" marL="457200" rtl="0">
              <a:spcBef>
                <a:spcPts val="0"/>
              </a:spcBef>
            </a:pPr>
            <a:r>
              <a:rPr lang="en"/>
              <a:t>Ethics: ideas of right and wrong</a:t>
            </a:r>
          </a:p>
          <a:p>
            <a:pPr indent="-342900" lvl="0" marL="457200" rtl="0">
              <a:spcBef>
                <a:spcPts val="0"/>
              </a:spcBef>
            </a:pPr>
            <a:r>
              <a:rPr lang="en"/>
              <a:t>Torah: consists of the first five books of the Hebrew Bible</a:t>
            </a:r>
          </a:p>
          <a:p>
            <a:pPr indent="-342900" lvl="0" marL="457200" rtl="0">
              <a:spcBef>
                <a:spcPts val="0"/>
              </a:spcBef>
            </a:pPr>
            <a:r>
              <a:rPr lang="en"/>
              <a:t>Covenant: a binding agreement</a:t>
            </a:r>
          </a:p>
          <a:p>
            <a:pPr indent="-342900" lvl="0" marL="457200" rtl="0">
              <a:spcBef>
                <a:spcPts val="0"/>
              </a:spcBef>
            </a:pPr>
            <a:r>
              <a:rPr lang="en"/>
              <a:t>Exodus: escape of the Israelites from slavery in Egypt</a:t>
            </a:r>
          </a:p>
          <a:p>
            <a:pPr indent="-342900" lvl="0" marL="457200">
              <a:spcBef>
                <a:spcPts val="0"/>
              </a:spcBef>
            </a:pPr>
            <a:r>
              <a:rPr lang="en"/>
              <a:t>Commandment: is an order to do something</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Origins of Judaism</a:t>
            </a:r>
          </a:p>
        </p:txBody>
      </p:sp>
      <p:sp>
        <p:nvSpPr>
          <p:cNvPr id="72" name="Shape 72"/>
          <p:cNvSpPr txBox="1"/>
          <p:nvPr>
            <p:ph idx="1" type="body"/>
          </p:nvPr>
        </p:nvSpPr>
        <p:spPr>
          <a:xfrm>
            <a:off x="186800" y="1017725"/>
            <a:ext cx="8645400" cy="3939000"/>
          </a:xfrm>
          <a:prstGeom prst="rect">
            <a:avLst/>
          </a:prstGeom>
        </p:spPr>
        <p:txBody>
          <a:bodyPr anchorCtr="0" anchor="t" bIns="91425" lIns="91425" rIns="91425" wrap="square" tIns="91425">
            <a:noAutofit/>
          </a:bodyPr>
          <a:lstStyle/>
          <a:p>
            <a:pPr indent="-342900" lvl="0" marL="457200" rtl="0">
              <a:spcBef>
                <a:spcPts val="0"/>
              </a:spcBef>
            </a:pPr>
            <a:r>
              <a:rPr lang="en"/>
              <a:t>Judaism has helped shape </a:t>
            </a:r>
            <a:r>
              <a:rPr lang="en"/>
              <a:t>Christianity</a:t>
            </a:r>
            <a:r>
              <a:rPr lang="en"/>
              <a:t> and Islam &amp; ideas about law and human rights. </a:t>
            </a:r>
          </a:p>
          <a:p>
            <a:pPr indent="-342900" lvl="0" marL="457200" rtl="0">
              <a:spcBef>
                <a:spcPts val="0"/>
              </a:spcBef>
            </a:pPr>
            <a:r>
              <a:rPr lang="en"/>
              <a:t>Israelites practiced monotheism</a:t>
            </a:r>
          </a:p>
          <a:p>
            <a:pPr indent="-342900" lvl="0" marL="457200" rtl="0">
              <a:spcBef>
                <a:spcPts val="0"/>
              </a:spcBef>
            </a:pPr>
            <a:r>
              <a:rPr lang="en"/>
              <a:t>B</a:t>
            </a:r>
            <a:r>
              <a:rPr lang="en"/>
              <a:t>elieve</a:t>
            </a:r>
            <a:r>
              <a:rPr lang="en"/>
              <a:t> that God created each person to act based on ethics</a:t>
            </a:r>
          </a:p>
          <a:p>
            <a:pPr indent="-342900" lvl="0" marL="457200" rtl="0">
              <a:spcBef>
                <a:spcPts val="0"/>
              </a:spcBef>
            </a:pPr>
            <a:r>
              <a:rPr lang="en"/>
              <a:t>Became known as Judaism, the religion of the Jewish people</a:t>
            </a:r>
          </a:p>
          <a:p>
            <a:pPr indent="-342900" lvl="0" marL="457200" rtl="0">
              <a:spcBef>
                <a:spcPts val="0"/>
              </a:spcBef>
            </a:pPr>
            <a:r>
              <a:rPr lang="en"/>
              <a:t>One of the world’s oldest religions. </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Torah</a:t>
            </a:r>
          </a:p>
        </p:txBody>
      </p:sp>
      <p:sp>
        <p:nvSpPr>
          <p:cNvPr id="78" name="Shape 78"/>
          <p:cNvSpPr txBox="1"/>
          <p:nvPr>
            <p:ph idx="1" type="body"/>
          </p:nvPr>
        </p:nvSpPr>
        <p:spPr>
          <a:xfrm>
            <a:off x="74725" y="1017725"/>
            <a:ext cx="8967000" cy="3914100"/>
          </a:xfrm>
          <a:prstGeom prst="rect">
            <a:avLst/>
          </a:prstGeom>
        </p:spPr>
        <p:txBody>
          <a:bodyPr anchorCtr="0" anchor="t" bIns="91425" lIns="91425" rIns="91425" wrap="square" tIns="91425">
            <a:noAutofit/>
          </a:bodyPr>
          <a:lstStyle/>
          <a:p>
            <a:pPr indent="-330200" lvl="0" marL="457200" rtl="0">
              <a:spcBef>
                <a:spcPts val="0"/>
              </a:spcBef>
              <a:buSzPct val="100000"/>
            </a:pPr>
            <a:r>
              <a:rPr lang="en" sz="1600"/>
              <a:t>Written Torah=the first five books of the</a:t>
            </a:r>
            <a:r>
              <a:rPr lang="en" sz="1600">
                <a:hlinkClick r:id="rId3"/>
              </a:rPr>
              <a:t> Bibl</a:t>
            </a:r>
            <a:r>
              <a:rPr lang="en" sz="1600"/>
              <a:t>e</a:t>
            </a:r>
          </a:p>
          <a:p>
            <a:pPr indent="-330200" lvl="0" marL="457200">
              <a:spcBef>
                <a:spcPts val="0"/>
              </a:spcBef>
              <a:buSzPct val="100000"/>
            </a:pPr>
            <a:r>
              <a:rPr lang="en" sz="1600"/>
              <a:t>Torah readings are important to Jewish worship services.</a:t>
            </a:r>
          </a:p>
          <a:p>
            <a:pPr indent="-330200" lvl="0" marL="457200" rtl="0">
              <a:spcBef>
                <a:spcPts val="0"/>
              </a:spcBef>
              <a:buSzPct val="100000"/>
            </a:pPr>
            <a:r>
              <a:rPr lang="en" sz="1600"/>
              <a:t>Some laws and customs passed down through oral traditions- Oral Law </a:t>
            </a:r>
          </a:p>
          <a:p>
            <a:pPr indent="-330200" lvl="0" marL="457200" rtl="0">
              <a:spcBef>
                <a:spcPts val="0"/>
              </a:spcBef>
              <a:buSzPct val="100000"/>
            </a:pPr>
            <a:r>
              <a:rPr lang="en" sz="1600"/>
              <a:t>About Abraham, who lived about 1700 BC. He lived in Ur and herded sheep and other animals. </a:t>
            </a:r>
          </a:p>
          <a:p>
            <a:pPr indent="-330200" lvl="1" marL="914400" rtl="0">
              <a:spcBef>
                <a:spcPts val="0"/>
              </a:spcBef>
              <a:buSzPct val="100000"/>
            </a:pPr>
            <a:r>
              <a:rPr lang="en" sz="1600"/>
              <a:t>God told Abraham to leave Ur and travel to a land called Canaan. </a:t>
            </a:r>
          </a:p>
          <a:p>
            <a:pPr indent="-330200" lvl="1" marL="914400" rtl="0">
              <a:spcBef>
                <a:spcPts val="0"/>
              </a:spcBef>
              <a:buSzPct val="100000"/>
            </a:pPr>
            <a:r>
              <a:rPr lang="en" sz="1600"/>
              <a:t>God made a covenant with Abraham that Canaan would belong to Abraham and all his descendants. </a:t>
            </a:r>
          </a:p>
          <a:p>
            <a:pPr indent="-330200" lvl="1" marL="914400" rtl="0">
              <a:spcBef>
                <a:spcPts val="0"/>
              </a:spcBef>
              <a:buSzPct val="100000"/>
            </a:pPr>
            <a:r>
              <a:rPr lang="en" sz="1600"/>
              <a:t>Canaan became known as the Promise Land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sp>
        <p:nvSpPr>
          <p:cNvPr id="83" name="Shape 8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Moses</a:t>
            </a:r>
          </a:p>
        </p:txBody>
      </p:sp>
      <p:sp>
        <p:nvSpPr>
          <p:cNvPr id="84" name="Shape 84"/>
          <p:cNvSpPr txBox="1"/>
          <p:nvPr>
            <p:ph idx="1" type="body"/>
          </p:nvPr>
        </p:nvSpPr>
        <p:spPr>
          <a:xfrm>
            <a:off x="232575" y="936375"/>
            <a:ext cx="8520600" cy="3903900"/>
          </a:xfrm>
          <a:prstGeom prst="rect">
            <a:avLst/>
          </a:prstGeom>
        </p:spPr>
        <p:txBody>
          <a:bodyPr anchorCtr="0" anchor="t" bIns="91425" lIns="91425" rIns="91425" wrap="square" tIns="91425">
            <a:noAutofit/>
          </a:bodyPr>
          <a:lstStyle/>
          <a:p>
            <a:pPr indent="-330200" lvl="0" marL="457200" rtl="0">
              <a:spcBef>
                <a:spcPts val="0"/>
              </a:spcBef>
              <a:buSzPct val="100000"/>
            </a:pPr>
            <a:r>
              <a:rPr lang="en" sz="1600"/>
              <a:t>B</a:t>
            </a:r>
            <a:r>
              <a:rPr lang="en" sz="1600"/>
              <a:t>ook of Exodus states Moses was an Israelite who was adopted by the </a:t>
            </a:r>
            <a:r>
              <a:rPr lang="en" sz="1600"/>
              <a:t>pharaoh's</a:t>
            </a:r>
            <a:r>
              <a:rPr lang="en" sz="1600"/>
              <a:t> </a:t>
            </a:r>
            <a:r>
              <a:rPr lang="en" sz="1600"/>
              <a:t>family</a:t>
            </a:r>
            <a:r>
              <a:rPr lang="en" sz="1600"/>
              <a:t>.</a:t>
            </a:r>
          </a:p>
          <a:p>
            <a:pPr indent="-330200" lvl="0" marL="457200" rtl="0">
              <a:spcBef>
                <a:spcPts val="0"/>
              </a:spcBef>
              <a:buSzPct val="100000"/>
            </a:pPr>
            <a:r>
              <a:rPr lang="en" sz="1600"/>
              <a:t>God appeared to Moses, told him to rescue his people from slavery in </a:t>
            </a:r>
            <a:r>
              <a:rPr lang="en" sz="1600"/>
              <a:t>Egypt</a:t>
            </a:r>
            <a:r>
              <a:rPr lang="en" sz="1600"/>
              <a:t> and the pharaoh refused.</a:t>
            </a:r>
          </a:p>
          <a:p>
            <a:pPr indent="-330200" lvl="0" marL="457200" rtl="0">
              <a:spcBef>
                <a:spcPts val="0"/>
              </a:spcBef>
              <a:buSzPct val="100000"/>
            </a:pPr>
            <a:r>
              <a:rPr lang="en" sz="1600"/>
              <a:t>Exodus describes the hardships that God put upon Egypt: sickness, swarms of insects, punishment of the death of every first born.</a:t>
            </a:r>
          </a:p>
          <a:p>
            <a:pPr indent="-330200" lvl="0" marL="457200" rtl="0">
              <a:spcBef>
                <a:spcPts val="0"/>
              </a:spcBef>
              <a:buSzPct val="100000"/>
            </a:pPr>
            <a:r>
              <a:rPr lang="en" sz="1600"/>
              <a:t>Moses led them to the Sinai </a:t>
            </a:r>
            <a:r>
              <a:rPr lang="en" sz="1600"/>
              <a:t>Peninsula</a:t>
            </a:r>
            <a:r>
              <a:rPr lang="en" sz="1600"/>
              <a:t>, out of the pharaoh’s reach. </a:t>
            </a:r>
          </a:p>
          <a:p>
            <a:pPr indent="-330200" lvl="0" marL="457200" rtl="0">
              <a:spcBef>
                <a:spcPts val="0"/>
              </a:spcBef>
              <a:buSzPct val="100000"/>
            </a:pPr>
            <a:r>
              <a:rPr lang="en" sz="1600"/>
              <a:t>Jews celebrate </a:t>
            </a:r>
            <a:r>
              <a:rPr lang="en" sz="1600"/>
              <a:t>Passover</a:t>
            </a:r>
            <a:r>
              <a:rPr lang="en" sz="1600"/>
              <a:t> to commemorate God’s freeing them from slavery in Egypt.  </a:t>
            </a:r>
          </a:p>
          <a:p>
            <a:pPr indent="-330200" lvl="0" marL="457200" rtl="0">
              <a:spcBef>
                <a:spcPts val="0"/>
              </a:spcBef>
              <a:buSzPct val="100000"/>
            </a:pPr>
            <a:r>
              <a:rPr lang="en" sz="1600"/>
              <a:t>they faced many harsh conditions and battles in Sinai. </a:t>
            </a:r>
          </a:p>
          <a:p>
            <a:pPr indent="-330200" lvl="1" marL="914400" rtl="0">
              <a:spcBef>
                <a:spcPts val="0"/>
              </a:spcBef>
              <a:buSzPct val="100000"/>
            </a:pPr>
            <a:r>
              <a:rPr lang="en" sz="1600"/>
              <a:t>told to trust and believe in God and Moses</a:t>
            </a:r>
          </a:p>
          <a:p>
            <a:pPr indent="-330200" lvl="1" marL="914400" rtl="0">
              <a:spcBef>
                <a:spcPts val="0"/>
              </a:spcBef>
              <a:buSzPct val="100000"/>
            </a:pPr>
            <a:r>
              <a:rPr lang="en" sz="1600"/>
              <a:t>if they did,  God would provide for them.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Shape 8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Ten Commandments </a:t>
            </a:r>
          </a:p>
        </p:txBody>
      </p:sp>
      <p:sp>
        <p:nvSpPr>
          <p:cNvPr id="90" name="Shape 9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indent="-342900" lvl="0" marL="457200" rtl="0">
              <a:spcBef>
                <a:spcPts val="0"/>
              </a:spcBef>
            </a:pPr>
            <a:r>
              <a:rPr lang="en"/>
              <a:t>God gave Moses laws, </a:t>
            </a:r>
            <a:r>
              <a:rPr lang="en"/>
              <a:t>including</a:t>
            </a:r>
            <a:r>
              <a:rPr lang="en"/>
              <a:t> those known today as the Ten Commandments. </a:t>
            </a:r>
          </a:p>
          <a:p>
            <a:pPr indent="-342900" lvl="0" marL="457200" rtl="0">
              <a:spcBef>
                <a:spcPts val="0"/>
              </a:spcBef>
            </a:pPr>
            <a:r>
              <a:rPr lang="en"/>
              <a:t>The commandments and other laws told how the Israelites how to behave toward God and towards each other. </a:t>
            </a:r>
          </a:p>
          <a:p>
            <a:pPr indent="-342900" lvl="0" marL="457200" rtl="0">
              <a:spcBef>
                <a:spcPts val="0"/>
              </a:spcBef>
            </a:pPr>
            <a:r>
              <a:rPr lang="en"/>
              <a:t>Believe that each person is created in the image of God</a:t>
            </a:r>
          </a:p>
          <a:p>
            <a:pPr indent="-342900" lvl="0" marL="457200" rtl="0">
              <a:spcBef>
                <a:spcPts val="0"/>
              </a:spcBef>
            </a:pPr>
            <a:r>
              <a:rPr lang="en"/>
              <a:t>Each person also has a responsibility to do what is right. </a:t>
            </a:r>
          </a:p>
          <a:p>
            <a:pPr indent="-342900" lvl="0" marL="457200">
              <a:spcBef>
                <a:spcPts val="0"/>
              </a:spcBef>
            </a:pPr>
            <a:r>
              <a:rPr lang="en"/>
              <a:t>Behaving well toward one another is a duty to God.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Ten Commandments</a:t>
            </a:r>
          </a:p>
        </p:txBody>
      </p:sp>
      <p:sp>
        <p:nvSpPr>
          <p:cNvPr id="96" name="Shape 96"/>
          <p:cNvSpPr txBox="1"/>
          <p:nvPr>
            <p:ph idx="1" type="body"/>
          </p:nvPr>
        </p:nvSpPr>
        <p:spPr>
          <a:xfrm>
            <a:off x="145075" y="857250"/>
            <a:ext cx="8902200" cy="4194000"/>
          </a:xfrm>
          <a:prstGeom prst="rect">
            <a:avLst/>
          </a:prstGeom>
        </p:spPr>
        <p:txBody>
          <a:bodyPr anchorCtr="0" anchor="t" bIns="91425" lIns="91425" rIns="91425" wrap="square" tIns="91425">
            <a:noAutofit/>
          </a:bodyPr>
          <a:lstStyle/>
          <a:p>
            <a:pPr indent="-342900" lvl="0" marL="457200" rtl="0">
              <a:spcBef>
                <a:spcPts val="0"/>
              </a:spcBef>
              <a:buAutoNum type="arabicPeriod"/>
            </a:pPr>
            <a:r>
              <a:rPr lang="en"/>
              <a:t>I the Lord am your God.</a:t>
            </a:r>
          </a:p>
          <a:p>
            <a:pPr indent="-342900" lvl="0" marL="457200" rtl="0">
              <a:spcBef>
                <a:spcPts val="0"/>
              </a:spcBef>
              <a:buAutoNum type="arabicPeriod"/>
            </a:pPr>
            <a:r>
              <a:rPr lang="en"/>
              <a:t>Have no other gods besides Me, </a:t>
            </a:r>
            <a:r>
              <a:rPr lang="en"/>
              <a:t>and</a:t>
            </a:r>
            <a:r>
              <a:rPr lang="en"/>
              <a:t> do not make idols and </a:t>
            </a:r>
            <a:r>
              <a:rPr lang="en"/>
              <a:t>worship</a:t>
            </a:r>
            <a:r>
              <a:rPr lang="en"/>
              <a:t> them.</a:t>
            </a:r>
          </a:p>
          <a:p>
            <a:pPr indent="-342900" lvl="0" marL="457200" rtl="0">
              <a:spcBef>
                <a:spcPts val="0"/>
              </a:spcBef>
              <a:buAutoNum type="arabicPeriod"/>
            </a:pPr>
            <a:r>
              <a:rPr lang="en"/>
              <a:t>Do not swear falsely by the name the Lord your God. </a:t>
            </a:r>
          </a:p>
          <a:p>
            <a:pPr indent="-342900" lvl="0" marL="457200" rtl="0">
              <a:spcBef>
                <a:spcPts val="0"/>
              </a:spcBef>
              <a:buAutoNum type="arabicPeriod"/>
            </a:pPr>
            <a:r>
              <a:rPr lang="en"/>
              <a:t>Remember the sabbath day and keep it holy.</a:t>
            </a:r>
          </a:p>
          <a:p>
            <a:pPr indent="-342900" lvl="0" marL="457200" rtl="0">
              <a:spcBef>
                <a:spcPts val="0"/>
              </a:spcBef>
              <a:buAutoNum type="arabicPeriod"/>
            </a:pPr>
            <a:r>
              <a:rPr lang="en"/>
              <a:t>Honor your father and mother.</a:t>
            </a:r>
          </a:p>
          <a:p>
            <a:pPr indent="-342900" lvl="0" marL="457200" rtl="0">
              <a:spcBef>
                <a:spcPts val="0"/>
              </a:spcBef>
              <a:buAutoNum type="arabicPeriod"/>
            </a:pPr>
            <a:r>
              <a:rPr lang="en"/>
              <a:t>Do not commit murder.</a:t>
            </a:r>
          </a:p>
          <a:p>
            <a:pPr indent="-342900" lvl="0" marL="457200" rtl="0">
              <a:spcBef>
                <a:spcPts val="0"/>
              </a:spcBef>
              <a:buAutoNum type="arabicPeriod"/>
            </a:pPr>
            <a:r>
              <a:rPr lang="en"/>
              <a:t>Do not commit </a:t>
            </a:r>
            <a:r>
              <a:rPr lang="en"/>
              <a:t>adultery</a:t>
            </a:r>
            <a:r>
              <a:rPr lang="en"/>
              <a:t>.</a:t>
            </a:r>
          </a:p>
          <a:p>
            <a:pPr indent="-342900" lvl="0" marL="457200" rtl="0">
              <a:spcBef>
                <a:spcPts val="0"/>
              </a:spcBef>
              <a:buAutoNum type="arabicPeriod"/>
            </a:pPr>
            <a:r>
              <a:rPr lang="en"/>
              <a:t>Do not steal.</a:t>
            </a:r>
          </a:p>
          <a:p>
            <a:pPr indent="-342900" lvl="0" marL="457200" rtl="0">
              <a:spcBef>
                <a:spcPts val="0"/>
              </a:spcBef>
              <a:buAutoNum type="arabicPeriod"/>
            </a:pPr>
            <a:r>
              <a:rPr lang="en"/>
              <a:t>Do not bear </a:t>
            </a:r>
            <a:r>
              <a:rPr lang="en"/>
              <a:t>false</a:t>
            </a:r>
            <a:r>
              <a:rPr lang="en"/>
              <a:t> witness against your neighbor.</a:t>
            </a:r>
          </a:p>
          <a:p>
            <a:pPr indent="-342900" lvl="0" marL="457200" rtl="0">
              <a:spcBef>
                <a:spcPts val="0"/>
              </a:spcBef>
              <a:buAutoNum type="arabicPeriod"/>
            </a:pPr>
            <a:r>
              <a:rPr lang="en"/>
              <a:t>Do not covet your neighbor’s house, wife, or belongings.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Return to the Promise Land</a:t>
            </a:r>
          </a:p>
        </p:txBody>
      </p:sp>
      <p:sp>
        <p:nvSpPr>
          <p:cNvPr id="102" name="Shape 102"/>
          <p:cNvSpPr txBox="1"/>
          <p:nvPr>
            <p:ph idx="1" type="body"/>
          </p:nvPr>
        </p:nvSpPr>
        <p:spPr>
          <a:xfrm>
            <a:off x="79125" y="949575"/>
            <a:ext cx="9007800" cy="4088400"/>
          </a:xfrm>
          <a:prstGeom prst="rect">
            <a:avLst/>
          </a:prstGeom>
        </p:spPr>
        <p:txBody>
          <a:bodyPr anchorCtr="0" anchor="t" bIns="91425" lIns="91425" rIns="91425" wrap="square" tIns="91425">
            <a:noAutofit/>
          </a:bodyPr>
          <a:lstStyle/>
          <a:p>
            <a:pPr indent="-336550" lvl="0" marL="457200" rtl="0">
              <a:spcBef>
                <a:spcPts val="0"/>
              </a:spcBef>
              <a:buSzPct val="100000"/>
            </a:pPr>
            <a:r>
              <a:rPr lang="en" sz="1700"/>
              <a:t>Moses died before he could enter the </a:t>
            </a:r>
            <a:r>
              <a:rPr lang="en" sz="1700"/>
              <a:t>Promised</a:t>
            </a:r>
            <a:r>
              <a:rPr lang="en" sz="1700"/>
              <a:t> Land. </a:t>
            </a:r>
          </a:p>
          <a:p>
            <a:pPr indent="-336550" lvl="1" marL="914400" rtl="0">
              <a:spcBef>
                <a:spcPts val="0"/>
              </a:spcBef>
              <a:buSzPct val="100000"/>
            </a:pPr>
            <a:r>
              <a:rPr lang="en" sz="1700"/>
              <a:t>Joshua took his place as the leader of the Israelites. </a:t>
            </a:r>
          </a:p>
          <a:p>
            <a:pPr indent="-336550" lvl="0" marL="457200" rtl="0">
              <a:spcBef>
                <a:spcPts val="0"/>
              </a:spcBef>
              <a:buSzPct val="100000"/>
            </a:pPr>
            <a:r>
              <a:rPr lang="en" sz="1700"/>
              <a:t>They first conquered Jericho, then several other kingdoms in Canaan.</a:t>
            </a:r>
          </a:p>
          <a:p>
            <a:pPr indent="-336550" lvl="0" marL="457200" rtl="0">
              <a:spcBef>
                <a:spcPts val="0"/>
              </a:spcBef>
              <a:buSzPct val="100000"/>
            </a:pPr>
            <a:r>
              <a:rPr lang="en" sz="1700"/>
              <a:t>Each of the tribes descended from Jacob’s sons settled in a different area. </a:t>
            </a:r>
          </a:p>
          <a:p>
            <a:pPr indent="-336550" lvl="1" marL="914400" rtl="0">
              <a:spcBef>
                <a:spcPts val="0"/>
              </a:spcBef>
              <a:buSzPct val="100000"/>
            </a:pPr>
            <a:r>
              <a:rPr lang="en" sz="1700"/>
              <a:t>Judah, Simeon, and Benjamin settled in the south</a:t>
            </a:r>
          </a:p>
          <a:p>
            <a:pPr indent="-336550" lvl="1" marL="914400" rtl="0">
              <a:spcBef>
                <a:spcPts val="0"/>
              </a:spcBef>
              <a:buSzPct val="100000"/>
            </a:pPr>
            <a:r>
              <a:rPr lang="en" sz="1700"/>
              <a:t>The others settled in lands to the north</a:t>
            </a:r>
          </a:p>
          <a:p>
            <a:pPr indent="-336550" lvl="0" marL="457200" rtl="0">
              <a:spcBef>
                <a:spcPts val="0"/>
              </a:spcBef>
              <a:buSzPct val="100000"/>
            </a:pPr>
            <a:r>
              <a:rPr lang="en" sz="1700"/>
              <a:t>The Canaanites, people of Canaan, worshiped many gods. </a:t>
            </a:r>
          </a:p>
          <a:p>
            <a:pPr indent="-336550" lvl="1" marL="914400" rtl="0">
              <a:spcBef>
                <a:spcPts val="0"/>
              </a:spcBef>
              <a:buSzPct val="100000"/>
            </a:pPr>
            <a:r>
              <a:rPr lang="en" sz="1700"/>
              <a:t>Baal and El and the goddess Asherah.</a:t>
            </a:r>
          </a:p>
          <a:p>
            <a:pPr indent="-336550" lvl="1" marL="914400" rtl="0">
              <a:spcBef>
                <a:spcPts val="0"/>
              </a:spcBef>
              <a:buSzPct val="100000"/>
            </a:pPr>
            <a:r>
              <a:rPr lang="en" sz="1700"/>
              <a:t>The worshiped idols, or carved images, of their gods.</a:t>
            </a:r>
          </a:p>
          <a:p>
            <a:pPr indent="-336550" lvl="0" marL="457200" rtl="0">
              <a:spcBef>
                <a:spcPts val="0"/>
              </a:spcBef>
              <a:buSzPct val="100000"/>
            </a:pPr>
            <a:r>
              <a:rPr lang="en" sz="1700"/>
              <a:t>The Israelites maintained their identity and when they would sin, they would punish themselves. They would always return to the teachings of the Torah, which included the belief of one god.</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